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3"/>
  </p:notesMasterIdLst>
  <p:handoutMasterIdLst>
    <p:handoutMasterId r:id="rId34"/>
  </p:handoutMasterIdLst>
  <p:sldIdLst>
    <p:sldId id="2076138452" r:id="rId5"/>
    <p:sldId id="2076138465" r:id="rId6"/>
    <p:sldId id="2076138466" r:id="rId7"/>
    <p:sldId id="2076138467" r:id="rId8"/>
    <p:sldId id="2076138469" r:id="rId9"/>
    <p:sldId id="2076138475" r:id="rId10"/>
    <p:sldId id="2076138492" r:id="rId11"/>
    <p:sldId id="2076138470" r:id="rId12"/>
    <p:sldId id="2076138471" r:id="rId13"/>
    <p:sldId id="2076138472" r:id="rId14"/>
    <p:sldId id="2076138473" r:id="rId15"/>
    <p:sldId id="2076138474" r:id="rId16"/>
    <p:sldId id="2076138477" r:id="rId17"/>
    <p:sldId id="2076138479" r:id="rId18"/>
    <p:sldId id="2076138478" r:id="rId19"/>
    <p:sldId id="2076138476" r:id="rId20"/>
    <p:sldId id="2076138483" r:id="rId21"/>
    <p:sldId id="2076138485" r:id="rId22"/>
    <p:sldId id="2076138484" r:id="rId23"/>
    <p:sldId id="2076138486" r:id="rId24"/>
    <p:sldId id="2076138487" r:id="rId25"/>
    <p:sldId id="2076138488" r:id="rId26"/>
    <p:sldId id="2076138480" r:id="rId27"/>
    <p:sldId id="2076138489" r:id="rId28"/>
    <p:sldId id="2076138493" r:id="rId29"/>
    <p:sldId id="2076138481" r:id="rId30"/>
    <p:sldId id="2076138490" r:id="rId31"/>
    <p:sldId id="2076138482"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6321" autoAdjust="0"/>
  </p:normalViewPr>
  <p:slideViewPr>
    <p:cSldViewPr snapToGrid="0">
      <p:cViewPr varScale="1">
        <p:scale>
          <a:sx n="120" d="100"/>
          <a:sy n="120" d="100"/>
        </p:scale>
        <p:origin x="84" y="19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3/16/2023 9:02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3/16/2023 9:02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3/16/2023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194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3/16/2023 9:02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5467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3/16/2023 9:02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593298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GB"/>
              <a:t>Click icon to add picture</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GB"/>
              <a:t>Click icon to add picture</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GB"/>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GB"/>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GB"/>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GB"/>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GB"/>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GB"/>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GB"/>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GB"/>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GB"/>
              <a:t>Click icon to add picture</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GB"/>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GB"/>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GB"/>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GB"/>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GB"/>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GB"/>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GB"/>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GB"/>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GB"/>
              <a:t>Click icon to add picture</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2" Type="http://schemas.openxmlformats.org/officeDocument/2006/relationships/hyperlink" Target="https://portal.azure.com/" TargetMode="Externa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learn.microsoft.com/en-us/azure/azure-resource-manager/bicep/file" TargetMode="Externa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arn.microsoft.com/en-us/azure/azure-resource-manager/bicep/modules" TargetMode="External"/><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learn.microsoft.com/en-us/azure/azure-resource-manager/bicep/scope-extension-resources" TargetMode="Externa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learn.microsoft.com/en-us/azure/azure-resource-manager/bicep/deploy-to-resource-group?tabs=azure-cli" TargetMode="Externa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zure-resource-manager/bicep/conditional-resource-deployment" TargetMode="External"/><Relationship Id="rId2" Type="http://schemas.openxmlformats.org/officeDocument/2006/relationships/hyperlink" Target="https://learn.microsoft.com/en-us/azure/azure-resource-manager/bicep/loops" TargetMode="External"/><Relationship Id="rId1" Type="http://schemas.openxmlformats.org/officeDocument/2006/relationships/slideLayout" Target="../slideLayouts/slideLayout73.xml"/><Relationship Id="rId5" Type="http://schemas.openxmlformats.org/officeDocument/2006/relationships/hyperlink" Target="https://learn.microsoft.com/en-us/azure/azure-resource-manager/bicep/bicep-functions" TargetMode="External"/><Relationship Id="rId4" Type="http://schemas.openxmlformats.org/officeDocument/2006/relationships/hyperlink" Target="https://learn.microsoft.com/en-us/azure/azure-resource-manager/bicep/operator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learn.microsoft.com/en-us/azure/azure-resource-manager/bicep/outputs?tabs=azure-powershell" TargetMode="External"/><Relationship Id="rId1" Type="http://schemas.openxmlformats.org/officeDocument/2006/relationships/slideLayout" Target="../slideLayouts/slideLayout73.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ikerossms/AVD-Bicep-LBG.git" TargetMode="Externa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le employee working on laptop with an out of focus circuit board wallpaper in the back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l="5" t="15245" r="-40" b="192"/>
          <a:stretch/>
        </p:blipFill>
        <p:spPr>
          <a:xfrm>
            <a:off x="-7200" y="-18000"/>
            <a:ext cx="12204000" cy="6876000"/>
          </a:xfrm>
          <a:prstGeom prst="rect">
            <a:avLst/>
          </a:prstGeom>
        </p:spPr>
      </p:pic>
      <p:sp>
        <p:nvSpPr>
          <p:cNvPr id="4" name="Title 3"/>
          <p:cNvSpPr>
            <a:spLocks noGrp="1"/>
          </p:cNvSpPr>
          <p:nvPr>
            <p:ph type="title"/>
          </p:nvPr>
        </p:nvSpPr>
        <p:spPr>
          <a:xfrm>
            <a:off x="584200" y="2548891"/>
            <a:ext cx="4830638" cy="984885"/>
          </a:xfrm>
        </p:spPr>
        <p:txBody>
          <a:bodyPr/>
          <a:lstStyle/>
          <a:p>
            <a:r>
              <a:rPr lang="en-US" dirty="0"/>
              <a:t>Lloyds Banking Group</a:t>
            </a:r>
            <a:br>
              <a:rPr lang="en-US" dirty="0"/>
            </a:br>
            <a:r>
              <a:rPr lang="en-US" sz="2800" dirty="0"/>
              <a:t>AVD Bicep Workshop (2 days)</a:t>
            </a:r>
            <a:endParaRPr lang="en-US" dirty="0"/>
          </a:p>
        </p:txBody>
      </p:sp>
      <p:sp>
        <p:nvSpPr>
          <p:cNvPr id="5" name="Text Placeholder 4"/>
          <p:cNvSpPr>
            <a:spLocks noGrp="1"/>
          </p:cNvSpPr>
          <p:nvPr>
            <p:ph type="body" sz="quarter" idx="12"/>
          </p:nvPr>
        </p:nvSpPr>
        <p:spPr/>
        <p:txBody>
          <a:bodyPr/>
          <a:lstStyle/>
          <a:p>
            <a:r>
              <a:rPr lang="en-US" dirty="0"/>
              <a:t>Michael Ross (CSA)</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96826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Test the setup</a:t>
            </a:r>
          </a:p>
          <a:p>
            <a:r>
              <a:rPr lang="en-US" sz="2000" dirty="0"/>
              <a:t>Check the Code Base in </a:t>
            </a:r>
            <a:r>
              <a:rPr lang="en-US" sz="2000" dirty="0" err="1"/>
              <a:t>VSCode</a:t>
            </a:r>
            <a:endParaRPr lang="en-US" sz="2000" dirty="0"/>
          </a:p>
          <a:p>
            <a:r>
              <a:rPr lang="en-US" sz="2000" dirty="0"/>
              <a:t>Open a Terminal in </a:t>
            </a:r>
            <a:r>
              <a:rPr lang="en-US" sz="2000" dirty="0" err="1"/>
              <a:t>VSCode</a:t>
            </a:r>
            <a:endParaRPr lang="en-US" sz="2000" dirty="0"/>
          </a:p>
          <a:p>
            <a:r>
              <a:rPr lang="en-US" sz="2000" dirty="0"/>
              <a:t>Have a look at the README.md in root folder</a:t>
            </a:r>
            <a:br>
              <a:rPr lang="en-US" sz="2000" dirty="0"/>
            </a:br>
            <a:r>
              <a:rPr lang="en-US" sz="1400" dirty="0"/>
              <a:t>(you and preview MD files by using </a:t>
            </a:r>
            <a:r>
              <a:rPr lang="en-US" sz="1400" dirty="0" err="1"/>
              <a:t>Ctrl+Shift+V</a:t>
            </a:r>
            <a:r>
              <a:rPr lang="en-US" sz="1400" dirty="0"/>
              <a:t> OR </a:t>
            </a:r>
            <a:r>
              <a:rPr lang="en-US" sz="1400" dirty="0" err="1"/>
              <a:t>Ctrl+K</a:t>
            </a:r>
            <a:r>
              <a:rPr lang="en-US" sz="1400" dirty="0"/>
              <a:t> V)</a:t>
            </a:r>
          </a:p>
          <a:p>
            <a:r>
              <a:rPr lang="en-US" sz="2000" dirty="0"/>
              <a:t>Run through it and confirm you can access, create and delete resources.</a:t>
            </a:r>
          </a:p>
          <a:p>
            <a:endParaRPr lang="en-US" sz="2000" dirty="0"/>
          </a:p>
          <a:p>
            <a:pPr marL="0" indent="0">
              <a:buNone/>
            </a:pPr>
            <a:r>
              <a:rPr lang="en-US" sz="2400" dirty="0"/>
              <a:t>For Reference</a:t>
            </a:r>
          </a:p>
          <a:p>
            <a:r>
              <a:rPr lang="en-US" sz="2000" dirty="0"/>
              <a:t>Tenant Name: xxx  (ID)</a:t>
            </a:r>
          </a:p>
          <a:p>
            <a:r>
              <a:rPr lang="en-US" sz="2000" dirty="0"/>
              <a:t>Subscription Name: xxx (ID)</a:t>
            </a:r>
          </a:p>
          <a:p>
            <a:endParaRPr lang="en-US" sz="2000" dirty="0"/>
          </a:p>
          <a:p>
            <a:endParaRPr lang="en-US" sz="2000" dirty="0"/>
          </a:p>
        </p:txBody>
      </p:sp>
    </p:spTree>
    <p:extLst>
      <p:ext uri="{BB962C8B-B14F-4D97-AF65-F5344CB8AC3E}">
        <p14:creationId xmlns:p14="http://schemas.microsoft.com/office/powerpoint/2010/main" val="12888905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Code Base Introduction</a:t>
            </a:r>
          </a:p>
          <a:p>
            <a:r>
              <a:rPr lang="en-US" sz="2000" dirty="0"/>
              <a:t>Code base contains both Template and Full code deployments.  We will be using the Template version</a:t>
            </a:r>
          </a:p>
          <a:p>
            <a:r>
              <a:rPr lang="en-US" sz="2000" dirty="0"/>
              <a:t>Template Bicep files can be found in:</a:t>
            </a:r>
            <a:br>
              <a:rPr lang="en-US" sz="2000" dirty="0"/>
            </a:br>
            <a:r>
              <a:rPr lang="en-US" sz="2000" dirty="0"/>
              <a:t>AVD-Code/</a:t>
            </a:r>
            <a:r>
              <a:rPr lang="en-US" sz="2000" dirty="0" err="1"/>
              <a:t>TemplateCode</a:t>
            </a:r>
            <a:r>
              <a:rPr lang="en-US" sz="2000" dirty="0"/>
              <a:t>/Bicep</a:t>
            </a:r>
          </a:p>
          <a:p>
            <a:r>
              <a:rPr lang="en-US" sz="2000" dirty="0"/>
              <a:t>Template code gives you the bare bones to fill out</a:t>
            </a:r>
          </a:p>
          <a:p>
            <a:r>
              <a:rPr lang="en-US" sz="2000" b="1" dirty="0" err="1"/>
              <a:t>Backplane.bicep</a:t>
            </a:r>
            <a:r>
              <a:rPr lang="en-US" sz="2000" b="1" dirty="0"/>
              <a:t> </a:t>
            </a:r>
            <a:r>
              <a:rPr lang="en-US" sz="2000" dirty="0"/>
              <a:t>is the master that sets up networking, </a:t>
            </a:r>
            <a:r>
              <a:rPr lang="en-US" sz="2000" dirty="0" err="1"/>
              <a:t>hostpool</a:t>
            </a:r>
            <a:r>
              <a:rPr lang="en-US" sz="2000" dirty="0"/>
              <a:t> and hosts</a:t>
            </a:r>
          </a:p>
          <a:p>
            <a:r>
              <a:rPr lang="en-US" sz="2000" b="1" dirty="0" err="1"/>
              <a:t>Network.bicep</a:t>
            </a:r>
            <a:r>
              <a:rPr lang="en-US" sz="2000" b="1" dirty="0"/>
              <a:t> </a:t>
            </a:r>
            <a:r>
              <a:rPr lang="en-US" sz="2000" dirty="0"/>
              <a:t>adds the </a:t>
            </a:r>
            <a:r>
              <a:rPr lang="en-US" sz="2000" dirty="0" err="1"/>
              <a:t>vnets</a:t>
            </a:r>
            <a:r>
              <a:rPr lang="en-US" sz="2000" dirty="0"/>
              <a:t>, subnets and </a:t>
            </a:r>
            <a:r>
              <a:rPr lang="en-US" sz="2000" dirty="0" err="1"/>
              <a:t>nsg’s</a:t>
            </a:r>
            <a:endParaRPr lang="en-US" sz="2000" dirty="0"/>
          </a:p>
          <a:p>
            <a:r>
              <a:rPr lang="en-US" sz="2000" b="1" dirty="0" err="1"/>
              <a:t>Keyvault.bicep</a:t>
            </a:r>
            <a:r>
              <a:rPr lang="en-US" sz="2000" b="1" dirty="0"/>
              <a:t> </a:t>
            </a:r>
            <a:r>
              <a:rPr lang="en-US" sz="2000" dirty="0"/>
              <a:t>adds a bicep for credentials</a:t>
            </a:r>
          </a:p>
          <a:p>
            <a:r>
              <a:rPr lang="en-US" sz="2000" b="1" dirty="0" err="1"/>
              <a:t>Hostpool.bicep</a:t>
            </a:r>
            <a:r>
              <a:rPr lang="en-US" sz="2000" b="1" dirty="0"/>
              <a:t> </a:t>
            </a:r>
            <a:r>
              <a:rPr lang="en-US" sz="2000" dirty="0"/>
              <a:t>deploys the AVD </a:t>
            </a:r>
            <a:r>
              <a:rPr lang="en-US" sz="2000" dirty="0" err="1"/>
              <a:t>hostpool</a:t>
            </a:r>
            <a:r>
              <a:rPr lang="en-US" sz="2000" dirty="0"/>
              <a:t> and supporting components</a:t>
            </a:r>
          </a:p>
          <a:p>
            <a:r>
              <a:rPr lang="en-US" sz="2000" b="1" dirty="0" err="1"/>
              <a:t>Hosts.bicep</a:t>
            </a:r>
            <a:r>
              <a:rPr lang="en-US" sz="2000" b="1" dirty="0"/>
              <a:t> </a:t>
            </a:r>
            <a:r>
              <a:rPr lang="en-US" sz="2000" dirty="0"/>
              <a:t>deploys a number of hosts you can log in to</a:t>
            </a:r>
          </a:p>
          <a:p>
            <a:r>
              <a:rPr lang="en-US" sz="2000" b="1" dirty="0" err="1"/>
              <a:t>Diagnostics.bicep</a:t>
            </a:r>
            <a:r>
              <a:rPr lang="en-US" sz="2000" b="1" dirty="0"/>
              <a:t> </a:t>
            </a:r>
            <a:r>
              <a:rPr lang="en-US" sz="2000" dirty="0"/>
              <a:t>is a stand-alone deployment that sets up the diagnostics for the other modules to use</a:t>
            </a:r>
          </a:p>
        </p:txBody>
      </p:sp>
    </p:spTree>
    <p:extLst>
      <p:ext uri="{BB962C8B-B14F-4D97-AF65-F5344CB8AC3E}">
        <p14:creationId xmlns:p14="http://schemas.microsoft.com/office/powerpoint/2010/main" val="8037257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Code Base Introduction</a:t>
            </a:r>
          </a:p>
          <a:p>
            <a:r>
              <a:rPr lang="en-US" sz="2000" dirty="0"/>
              <a:t>AVD-Code/</a:t>
            </a:r>
            <a:r>
              <a:rPr lang="en-US" sz="2000" dirty="0" err="1"/>
              <a:t>TemplateCode</a:t>
            </a:r>
            <a:r>
              <a:rPr lang="en-US" sz="2000" dirty="0"/>
              <a:t>/Script contains a deployment script called deploy.ps1</a:t>
            </a:r>
          </a:p>
          <a:p>
            <a:r>
              <a:rPr lang="en-US" sz="2000" dirty="0"/>
              <a:t>Deploy.ps1 is a bare bones deployment script that provides commented out code snippets you can modify and use for deploying your bicep</a:t>
            </a:r>
          </a:p>
          <a:p>
            <a:pPr marL="0" indent="0">
              <a:buNone/>
            </a:pPr>
            <a:endParaRPr lang="en-US" sz="2000" dirty="0"/>
          </a:p>
        </p:txBody>
      </p:sp>
    </p:spTree>
    <p:extLst>
      <p:ext uri="{BB962C8B-B14F-4D97-AF65-F5344CB8AC3E}">
        <p14:creationId xmlns:p14="http://schemas.microsoft.com/office/powerpoint/2010/main" val="1539095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04137-ED43-1F4B-A8A8-FBBDF2B6789C}"/>
              </a:ext>
            </a:extLst>
          </p:cNvPr>
          <p:cNvSpPr>
            <a:spLocks noGrp="1"/>
          </p:cNvSpPr>
          <p:nvPr>
            <p:ph type="title"/>
          </p:nvPr>
        </p:nvSpPr>
        <p:spPr/>
        <p:txBody>
          <a:bodyPr/>
          <a:lstStyle/>
          <a:p>
            <a:r>
              <a:rPr lang="en-US" dirty="0"/>
              <a:t>User Accounts</a:t>
            </a:r>
          </a:p>
        </p:txBody>
      </p:sp>
      <p:graphicFrame>
        <p:nvGraphicFramePr>
          <p:cNvPr id="3" name="Table 3">
            <a:extLst>
              <a:ext uri="{FF2B5EF4-FFF2-40B4-BE49-F238E27FC236}">
                <a16:creationId xmlns:a16="http://schemas.microsoft.com/office/drawing/2014/main" id="{CC01C48C-89A1-06C0-AE0E-C50C1DE1BDE8}"/>
              </a:ext>
            </a:extLst>
          </p:cNvPr>
          <p:cNvGraphicFramePr>
            <a:graphicFrameLocks noGrp="1"/>
          </p:cNvGraphicFramePr>
          <p:nvPr>
            <p:extLst>
              <p:ext uri="{D42A27DB-BD31-4B8C-83A1-F6EECF244321}">
                <p14:modId xmlns:p14="http://schemas.microsoft.com/office/powerpoint/2010/main" val="738292587"/>
              </p:ext>
            </p:extLst>
          </p:nvPr>
        </p:nvGraphicFramePr>
        <p:xfrm>
          <a:off x="588262" y="1546601"/>
          <a:ext cx="11015476" cy="3960000"/>
        </p:xfrm>
        <a:graphic>
          <a:graphicData uri="http://schemas.openxmlformats.org/drawingml/2006/table">
            <a:tbl>
              <a:tblPr firstRow="1" bandRow="1">
                <a:tableStyleId>{5C22544A-7EE6-4342-B048-85BDC9FD1C3A}</a:tableStyleId>
              </a:tblPr>
              <a:tblGrid>
                <a:gridCol w="1948204">
                  <a:extLst>
                    <a:ext uri="{9D8B030D-6E8A-4147-A177-3AD203B41FA5}">
                      <a16:colId xmlns:a16="http://schemas.microsoft.com/office/drawing/2014/main" val="1450522300"/>
                    </a:ext>
                  </a:extLst>
                </a:gridCol>
                <a:gridCol w="3951798">
                  <a:extLst>
                    <a:ext uri="{9D8B030D-6E8A-4147-A177-3AD203B41FA5}">
                      <a16:colId xmlns:a16="http://schemas.microsoft.com/office/drawing/2014/main" val="755710829"/>
                    </a:ext>
                  </a:extLst>
                </a:gridCol>
                <a:gridCol w="1852654">
                  <a:extLst>
                    <a:ext uri="{9D8B030D-6E8A-4147-A177-3AD203B41FA5}">
                      <a16:colId xmlns:a16="http://schemas.microsoft.com/office/drawing/2014/main" val="3685360728"/>
                    </a:ext>
                  </a:extLst>
                </a:gridCol>
                <a:gridCol w="1646629">
                  <a:extLst>
                    <a:ext uri="{9D8B030D-6E8A-4147-A177-3AD203B41FA5}">
                      <a16:colId xmlns:a16="http://schemas.microsoft.com/office/drawing/2014/main" val="2549231801"/>
                    </a:ext>
                  </a:extLst>
                </a:gridCol>
                <a:gridCol w="1616191">
                  <a:extLst>
                    <a:ext uri="{9D8B030D-6E8A-4147-A177-3AD203B41FA5}">
                      <a16:colId xmlns:a16="http://schemas.microsoft.com/office/drawing/2014/main" val="3066053588"/>
                    </a:ext>
                  </a:extLst>
                </a:gridCol>
              </a:tblGrid>
              <a:tr h="360000">
                <a:tc>
                  <a:txBody>
                    <a:bodyPr/>
                    <a:lstStyle/>
                    <a:p>
                      <a:r>
                        <a:rPr lang="en-GB" sz="1600" dirty="0"/>
                        <a:t>Name</a:t>
                      </a:r>
                    </a:p>
                  </a:txBody>
                  <a:tcPr/>
                </a:tc>
                <a:tc>
                  <a:txBody>
                    <a:bodyPr/>
                    <a:lstStyle/>
                    <a:p>
                      <a:r>
                        <a:rPr lang="en-GB" sz="1600" dirty="0"/>
                        <a:t>User Name</a:t>
                      </a:r>
                    </a:p>
                  </a:txBody>
                  <a:tcPr/>
                </a:tc>
                <a:tc>
                  <a:txBody>
                    <a:bodyPr/>
                    <a:lstStyle/>
                    <a:p>
                      <a:r>
                        <a:rPr lang="en-GB" sz="1600" dirty="0"/>
                        <a:t>Password</a:t>
                      </a:r>
                    </a:p>
                  </a:txBody>
                  <a:tcPr/>
                </a:tc>
                <a:tc>
                  <a:txBody>
                    <a:bodyPr/>
                    <a:lstStyle/>
                    <a:p>
                      <a:r>
                        <a:rPr lang="en-GB" sz="1600" dirty="0"/>
                        <a:t>Unique ID</a:t>
                      </a:r>
                    </a:p>
                  </a:txBody>
                  <a:tcPr/>
                </a:tc>
                <a:tc>
                  <a:txBody>
                    <a:bodyPr/>
                    <a:lstStyle/>
                    <a:p>
                      <a:r>
                        <a:rPr lang="en-GB" sz="1600" dirty="0"/>
                        <a:t>VNET CIDR</a:t>
                      </a:r>
                    </a:p>
                  </a:txBody>
                  <a:tcPr/>
                </a:tc>
                <a:extLst>
                  <a:ext uri="{0D108BD9-81ED-4DB2-BD59-A6C34878D82A}">
                    <a16:rowId xmlns:a16="http://schemas.microsoft.com/office/drawing/2014/main" val="38601856"/>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r>
                        <a:rPr lang="en-GB" sz="1600" dirty="0"/>
                        <a:t>Init Az </a:t>
                      </a:r>
                      <a:r>
                        <a:rPr lang="en-GB" sz="1600" dirty="0" err="1"/>
                        <a:t>pwd</a:t>
                      </a:r>
                      <a:endParaRPr lang="en-GB" sz="1600" dirty="0"/>
                    </a:p>
                  </a:txBody>
                  <a:tcPr/>
                </a:tc>
                <a:tc>
                  <a:txBody>
                    <a:bodyPr/>
                    <a:lstStyle/>
                    <a:p>
                      <a:r>
                        <a:rPr lang="en-GB" sz="1600" dirty="0"/>
                        <a:t>001</a:t>
                      </a:r>
                    </a:p>
                  </a:txBody>
                  <a:tcPr/>
                </a:tc>
                <a:tc>
                  <a:txBody>
                    <a:bodyPr/>
                    <a:lstStyle/>
                    <a:p>
                      <a:r>
                        <a:rPr lang="en-GB" sz="1600" dirty="0"/>
                        <a:t>10.201.1.0/24</a:t>
                      </a:r>
                    </a:p>
                  </a:txBody>
                  <a:tcPr/>
                </a:tc>
                <a:extLst>
                  <a:ext uri="{0D108BD9-81ED-4DB2-BD59-A6C34878D82A}">
                    <a16:rowId xmlns:a16="http://schemas.microsoft.com/office/drawing/2014/main" val="4166519100"/>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002</a:t>
                      </a:r>
                    </a:p>
                  </a:txBody>
                  <a:tcPr/>
                </a:tc>
                <a:tc>
                  <a:txBody>
                    <a:bodyPr/>
                    <a:lstStyle/>
                    <a:p>
                      <a:r>
                        <a:rPr lang="en-GB" sz="1600" dirty="0"/>
                        <a:t>10.201.2.0/24</a:t>
                      </a:r>
                    </a:p>
                  </a:txBody>
                  <a:tcPr/>
                </a:tc>
                <a:extLst>
                  <a:ext uri="{0D108BD9-81ED-4DB2-BD59-A6C34878D82A}">
                    <a16:rowId xmlns:a16="http://schemas.microsoft.com/office/drawing/2014/main" val="1800225440"/>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003</a:t>
                      </a:r>
                    </a:p>
                  </a:txBody>
                  <a:tcPr/>
                </a:tc>
                <a:tc>
                  <a:txBody>
                    <a:bodyPr/>
                    <a:lstStyle/>
                    <a:p>
                      <a:r>
                        <a:rPr lang="en-GB" sz="1600" dirty="0"/>
                        <a:t>10.201.3.0/24</a:t>
                      </a:r>
                    </a:p>
                  </a:txBody>
                  <a:tcPr/>
                </a:tc>
                <a:extLst>
                  <a:ext uri="{0D108BD9-81ED-4DB2-BD59-A6C34878D82A}">
                    <a16:rowId xmlns:a16="http://schemas.microsoft.com/office/drawing/2014/main" val="1165976242"/>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004</a:t>
                      </a:r>
                    </a:p>
                  </a:txBody>
                  <a:tcPr/>
                </a:tc>
                <a:tc>
                  <a:txBody>
                    <a:bodyPr/>
                    <a:lstStyle/>
                    <a:p>
                      <a:r>
                        <a:rPr lang="en-GB" sz="1600" dirty="0"/>
                        <a:t>10.201.4.0/24</a:t>
                      </a:r>
                    </a:p>
                  </a:txBody>
                  <a:tcPr/>
                </a:tc>
                <a:extLst>
                  <a:ext uri="{0D108BD9-81ED-4DB2-BD59-A6C34878D82A}">
                    <a16:rowId xmlns:a16="http://schemas.microsoft.com/office/drawing/2014/main" val="2494611768"/>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005</a:t>
                      </a:r>
                    </a:p>
                  </a:txBody>
                  <a:tcPr/>
                </a:tc>
                <a:tc>
                  <a:txBody>
                    <a:bodyPr/>
                    <a:lstStyle/>
                    <a:p>
                      <a:r>
                        <a:rPr lang="en-GB" sz="1600" dirty="0"/>
                        <a:t>10.201.5.0/24</a:t>
                      </a:r>
                    </a:p>
                  </a:txBody>
                  <a:tcPr/>
                </a:tc>
                <a:extLst>
                  <a:ext uri="{0D108BD9-81ED-4DB2-BD59-A6C34878D82A}">
                    <a16:rowId xmlns:a16="http://schemas.microsoft.com/office/drawing/2014/main" val="1665773530"/>
                  </a:ext>
                </a:extLst>
              </a:tr>
              <a:tr h="360000">
                <a:tc>
                  <a:txBody>
                    <a:bodyPr/>
                    <a:lstStyle/>
                    <a:p>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006</a:t>
                      </a:r>
                    </a:p>
                  </a:txBody>
                  <a:tcPr/>
                </a:tc>
                <a:tc>
                  <a:txBody>
                    <a:bodyPr/>
                    <a:lstStyle/>
                    <a:p>
                      <a:r>
                        <a:rPr lang="en-GB" sz="1600" dirty="0"/>
                        <a:t>10.201.6.0/24</a:t>
                      </a:r>
                    </a:p>
                  </a:txBody>
                  <a:tcPr/>
                </a:tc>
                <a:extLst>
                  <a:ext uri="{0D108BD9-81ED-4DB2-BD59-A6C34878D82A}">
                    <a16:rowId xmlns:a16="http://schemas.microsoft.com/office/drawing/2014/main" val="371684399"/>
                  </a:ext>
                </a:extLst>
              </a:tr>
              <a:tr h="36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007</a:t>
                      </a:r>
                    </a:p>
                  </a:txBody>
                  <a:tcPr/>
                </a:tc>
                <a:tc>
                  <a:txBody>
                    <a:bodyPr/>
                    <a:lstStyle/>
                    <a:p>
                      <a:r>
                        <a:rPr lang="en-GB" sz="1600" dirty="0"/>
                        <a:t>10.201.7.0/24</a:t>
                      </a:r>
                    </a:p>
                  </a:txBody>
                  <a:tcPr/>
                </a:tc>
                <a:extLst>
                  <a:ext uri="{0D108BD9-81ED-4DB2-BD59-A6C34878D82A}">
                    <a16:rowId xmlns:a16="http://schemas.microsoft.com/office/drawing/2014/main" val="3178597041"/>
                  </a:ext>
                </a:extLst>
              </a:tr>
              <a:tr h="3600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008</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10.201.8.0/24</a:t>
                      </a:r>
                    </a:p>
                  </a:txBody>
                  <a:tcPr/>
                </a:tc>
                <a:extLst>
                  <a:ext uri="{0D108BD9-81ED-4DB2-BD59-A6C34878D82A}">
                    <a16:rowId xmlns:a16="http://schemas.microsoft.com/office/drawing/2014/main" val="416068059"/>
                  </a:ext>
                </a:extLst>
              </a:tr>
              <a:tr h="360000">
                <a:tc>
                  <a:txBody>
                    <a:bodyPr/>
                    <a:lstStyle/>
                    <a:p>
                      <a:r>
                        <a:rPr lang="en-GB" sz="1600" dirty="0"/>
                        <a:t>Name</a:t>
                      </a:r>
                      <a:endParaRPr lang="en-GB" sz="1600" u="sng"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009</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10.201.9.0/24</a:t>
                      </a:r>
                    </a:p>
                  </a:txBody>
                  <a:tcPr/>
                </a:tc>
                <a:extLst>
                  <a:ext uri="{0D108BD9-81ED-4DB2-BD59-A6C34878D82A}">
                    <a16:rowId xmlns:a16="http://schemas.microsoft.com/office/drawing/2014/main" val="2472646601"/>
                  </a:ext>
                </a:extLst>
              </a:tr>
              <a:tr h="360000">
                <a:tc>
                  <a:txBody>
                    <a:bodyPr/>
                    <a:lstStyle/>
                    <a:p>
                      <a:r>
                        <a:rPr lang="en-GB" sz="1600" dirty="0"/>
                        <a:t>Name</a:t>
                      </a:r>
                      <a:endParaRPr lang="en-GB" sz="1600" u="sng"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Azure login name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Init Az </a:t>
                      </a:r>
                      <a:r>
                        <a:rPr lang="en-GB" sz="1600" dirty="0" err="1"/>
                        <a:t>pwd</a:t>
                      </a:r>
                      <a:endParaRPr lang="en-GB" sz="1600" dirty="0"/>
                    </a:p>
                  </a:txBody>
                  <a:tcPr/>
                </a:tc>
                <a:tc>
                  <a:txBody>
                    <a:bodyPr/>
                    <a:lstStyle/>
                    <a:p>
                      <a:r>
                        <a:rPr lang="en-GB" sz="1600" dirty="0"/>
                        <a:t>010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dirty="0"/>
                        <a:t>10.201.10.0/24</a:t>
                      </a:r>
                    </a:p>
                  </a:txBody>
                  <a:tcPr/>
                </a:tc>
                <a:extLst>
                  <a:ext uri="{0D108BD9-81ED-4DB2-BD59-A6C34878D82A}">
                    <a16:rowId xmlns:a16="http://schemas.microsoft.com/office/drawing/2014/main" val="4084880192"/>
                  </a:ext>
                </a:extLst>
              </a:tr>
            </a:tbl>
          </a:graphicData>
        </a:graphic>
      </p:graphicFrame>
      <p:sp>
        <p:nvSpPr>
          <p:cNvPr id="4" name="TextBox 3">
            <a:extLst>
              <a:ext uri="{FF2B5EF4-FFF2-40B4-BE49-F238E27FC236}">
                <a16:creationId xmlns:a16="http://schemas.microsoft.com/office/drawing/2014/main" id="{BEEBB1E1-AF88-7037-A643-C340E233DFCB}"/>
              </a:ext>
            </a:extLst>
          </p:cNvPr>
          <p:cNvSpPr txBox="1"/>
          <p:nvPr/>
        </p:nvSpPr>
        <p:spPr>
          <a:xfrm>
            <a:off x="588262" y="5685144"/>
            <a:ext cx="11018520" cy="984885"/>
          </a:xfrm>
          <a:prstGeom prst="rect">
            <a:avLst/>
          </a:prstGeom>
          <a:noFill/>
        </p:spPr>
        <p:txBody>
          <a:bodyPr wrap="square" lIns="0" tIns="0" rIns="0" bIns="0" rtlCol="0">
            <a:spAutoFit/>
          </a:bodyPr>
          <a:lstStyle/>
          <a:p>
            <a:r>
              <a:rPr lang="en-GB" sz="1600" i="1" dirty="0"/>
              <a:t>Accounts are disabled</a:t>
            </a:r>
            <a:r>
              <a:rPr lang="en-GB" sz="1600" dirty="0"/>
              <a:t>.  Once enabled head to: </a:t>
            </a:r>
            <a:r>
              <a:rPr lang="en-GB" sz="1600" dirty="0">
                <a:hlinkClick r:id="rId2"/>
              </a:rPr>
              <a:t>https://portal.azure.com</a:t>
            </a:r>
            <a:r>
              <a:rPr lang="en-GB" sz="1600" dirty="0"/>
              <a:t> and log in with the details above.  You will need to provide a new password AND will need to provide a multifactor authentication option e.g. authenticator, email, phone etc.</a:t>
            </a:r>
          </a:p>
          <a:p>
            <a:endParaRPr lang="en-GB" sz="1600" dirty="0"/>
          </a:p>
          <a:p>
            <a:r>
              <a:rPr lang="en-GB" sz="1600" dirty="0"/>
              <a:t>NOTE: These accounts will be destroyed at the end of the course along with any personal details associated.</a:t>
            </a:r>
          </a:p>
        </p:txBody>
      </p:sp>
    </p:spTree>
    <p:extLst>
      <p:ext uri="{BB962C8B-B14F-4D97-AF65-F5344CB8AC3E}">
        <p14:creationId xmlns:p14="http://schemas.microsoft.com/office/powerpoint/2010/main" val="24619598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a:xfrm>
            <a:off x="588263" y="585788"/>
            <a:ext cx="4894962" cy="5683250"/>
          </a:xfrm>
        </p:spPr>
        <p:txBody>
          <a:bodyPr anchor="ctr">
            <a:noAutofit/>
          </a:bodyPr>
          <a:lstStyle/>
          <a:p>
            <a:pPr algn="ctr"/>
            <a:r>
              <a:rPr lang="en-US" sz="2800" dirty="0"/>
              <a:t>Break Time</a:t>
            </a:r>
            <a:br>
              <a:rPr lang="en-US" sz="2800" dirty="0"/>
            </a:br>
            <a:r>
              <a:rPr lang="en-US" sz="2800" dirty="0"/>
              <a:t>Back in 15 mins</a:t>
            </a:r>
          </a:p>
        </p:txBody>
      </p:sp>
      <p:sp>
        <p:nvSpPr>
          <p:cNvPr id="3" name="Text Placeholder 2">
            <a:extLst>
              <a:ext uri="{FF2B5EF4-FFF2-40B4-BE49-F238E27FC236}">
                <a16:creationId xmlns:a16="http://schemas.microsoft.com/office/drawing/2014/main" id="{E243B9F1-DC42-0949-BC92-F7DEEDE03CC7}"/>
              </a:ext>
            </a:extLst>
          </p:cNvPr>
          <p:cNvSpPr>
            <a:spLocks noGrp="1"/>
          </p:cNvSpPr>
          <p:nvPr>
            <p:ph type="body" sz="quarter" idx="11"/>
          </p:nvPr>
        </p:nvSpPr>
        <p:spPr/>
        <p:txBody>
          <a:bodyPr tIns="0" anchor="ctr">
            <a:noAutofit/>
          </a:bodyPr>
          <a:lstStyle/>
          <a:p>
            <a:r>
              <a:rPr lang="en-GB" sz="2000" dirty="0"/>
              <a:t>"Infrastructure as code: because who doesn't love spending their days automating things that used to be done manually and breaking things in new and exciting ways?”</a:t>
            </a:r>
            <a:endParaRPr lang="en-US" sz="2000" dirty="0"/>
          </a:p>
        </p:txBody>
      </p:sp>
    </p:spTree>
    <p:extLst>
      <p:ext uri="{BB962C8B-B14F-4D97-AF65-F5344CB8AC3E}">
        <p14:creationId xmlns:p14="http://schemas.microsoft.com/office/powerpoint/2010/main" val="31932543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Femal software engineer works on code across three screens.">
            <a:extLst>
              <a:ext uri="{FF2B5EF4-FFF2-40B4-BE49-F238E27FC236}">
                <a16:creationId xmlns:a16="http://schemas.microsoft.com/office/drawing/2014/main" id="{2C4060EA-069F-2B44-8494-5642E84F01E0}"/>
              </a:ext>
            </a:extLst>
          </p:cNvPr>
          <p:cNvPicPr>
            <a:picLocks noGrp="1" noChangeAspect="1"/>
          </p:cNvPicPr>
          <p:nvPr>
            <p:ph type="pic" sz="quarter" idx="10"/>
          </p:nvPr>
        </p:nvPicPr>
        <p:blipFill>
          <a:blip r:embed="rId2"/>
          <a:srcRect t="7802" b="7802"/>
          <a:stretch/>
        </p:blipFill>
        <p:spPr>
          <a:xfrm>
            <a:off x="0" y="0"/>
            <a:ext cx="12192000" cy="6858000"/>
          </a:xfrm>
        </p:spPr>
      </p:pic>
      <p:sp>
        <p:nvSpPr>
          <p:cNvPr id="3" name="Title 2">
            <a:extLst>
              <a:ext uri="{FF2B5EF4-FFF2-40B4-BE49-F238E27FC236}">
                <a16:creationId xmlns:a16="http://schemas.microsoft.com/office/drawing/2014/main" id="{A5A65929-7741-CE47-8BDB-61A1AD81F762}"/>
              </a:ext>
            </a:extLst>
          </p:cNvPr>
          <p:cNvSpPr>
            <a:spLocks noGrp="1"/>
          </p:cNvSpPr>
          <p:nvPr>
            <p:ph type="title"/>
          </p:nvPr>
        </p:nvSpPr>
        <p:spPr/>
        <p:txBody>
          <a:bodyPr/>
          <a:lstStyle/>
          <a:p>
            <a:r>
              <a:rPr lang="en-US" dirty="0"/>
              <a:t>Bicep Review</a:t>
            </a:r>
          </a:p>
        </p:txBody>
      </p:sp>
    </p:spTree>
    <p:extLst>
      <p:ext uri="{BB962C8B-B14F-4D97-AF65-F5344CB8AC3E}">
        <p14:creationId xmlns:p14="http://schemas.microsoft.com/office/powerpoint/2010/main" val="4587198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Common Structure</a:t>
            </a:r>
          </a:p>
          <a:p>
            <a:pPr marL="0" indent="0">
              <a:buNone/>
            </a:pPr>
            <a:r>
              <a:rPr lang="en-US" sz="2000" dirty="0"/>
              <a:t>Each bicep file follows a common pattern:</a:t>
            </a:r>
          </a:p>
          <a:p>
            <a:r>
              <a:rPr lang="en-US" sz="2000" dirty="0"/>
              <a:t>Define Parameters</a:t>
            </a:r>
          </a:p>
          <a:p>
            <a:r>
              <a:rPr lang="en-US" sz="2000" dirty="0"/>
              <a:t>Define Variables (if required)</a:t>
            </a:r>
          </a:p>
          <a:p>
            <a:r>
              <a:rPr lang="en-US" sz="2000" dirty="0"/>
              <a:t>Define Resources and/or modules</a:t>
            </a:r>
          </a:p>
          <a:p>
            <a:pPr marL="0" indent="0">
              <a:buNone/>
            </a:pPr>
            <a:endParaRPr lang="en-US" sz="1200" dirty="0"/>
          </a:p>
          <a:p>
            <a:pPr marL="0" indent="0">
              <a:buNone/>
            </a:pPr>
            <a:r>
              <a:rPr lang="en-US" sz="2000" dirty="0"/>
              <a:t>For example: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1200" dirty="0"/>
          </a:p>
          <a:p>
            <a:pPr marL="0" indent="0">
              <a:buNone/>
            </a:pPr>
            <a:r>
              <a:rPr lang="en-US" sz="1200" dirty="0"/>
              <a:t>More Info: </a:t>
            </a:r>
            <a:r>
              <a:rPr lang="en-US" sz="1200" dirty="0">
                <a:hlinkClick r:id="rId2"/>
              </a:rPr>
              <a:t>https://learn.microsoft.com/en-us/azure/azure-resource-manager/bicep/file</a:t>
            </a:r>
            <a:r>
              <a:rPr lang="en-US" sz="1200" dirty="0"/>
              <a:t> </a:t>
            </a:r>
          </a:p>
          <a:p>
            <a:pPr marL="0" indent="0">
              <a:buNone/>
            </a:pPr>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50135A69-1E66-51FD-CCB5-0C1F11D5D4E3}"/>
              </a:ext>
            </a:extLst>
          </p:cNvPr>
          <p:cNvPicPr>
            <a:picLocks noChangeAspect="1"/>
          </p:cNvPicPr>
          <p:nvPr/>
        </p:nvPicPr>
        <p:blipFill>
          <a:blip r:embed="rId3"/>
          <a:stretch>
            <a:fillRect/>
          </a:stretch>
        </p:blipFill>
        <p:spPr>
          <a:xfrm>
            <a:off x="4941888" y="3487594"/>
            <a:ext cx="5219968" cy="2781443"/>
          </a:xfrm>
          <a:prstGeom prst="rect">
            <a:avLst/>
          </a:prstGeom>
        </p:spPr>
      </p:pic>
    </p:spTree>
    <p:extLst>
      <p:ext uri="{BB962C8B-B14F-4D97-AF65-F5344CB8AC3E}">
        <p14:creationId xmlns:p14="http://schemas.microsoft.com/office/powerpoint/2010/main" val="21784662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Resources and Modules</a:t>
            </a:r>
          </a:p>
          <a:p>
            <a:pPr marL="0" indent="0">
              <a:buNone/>
            </a:pPr>
            <a:r>
              <a:rPr lang="en-US" sz="2000" dirty="0"/>
              <a:t>These are the main components within a Bicep file and define Azure resources to deploy</a:t>
            </a:r>
          </a:p>
          <a:p>
            <a:pPr marL="0" indent="0">
              <a:buNone/>
            </a:pPr>
            <a:endParaRPr lang="en-US" sz="2000" dirty="0"/>
          </a:p>
          <a:p>
            <a:pPr marL="0" indent="0">
              <a:buNone/>
            </a:pPr>
            <a:r>
              <a:rPr lang="en-US" sz="2000" b="1" dirty="0"/>
              <a:t>What is the difference?</a:t>
            </a:r>
          </a:p>
          <a:p>
            <a:pPr marL="0" indent="0">
              <a:buNone/>
            </a:pPr>
            <a:r>
              <a:rPr lang="en-US" sz="2000" dirty="0"/>
              <a:t>Resources deploy an actual “thing” to Azure using the defined API for that specific resource</a:t>
            </a:r>
          </a:p>
          <a:p>
            <a:pPr marL="0" indent="0">
              <a:buNone/>
            </a:pPr>
            <a:r>
              <a:rPr lang="en-US" sz="2000" dirty="0"/>
              <a:t>Modules are more abstract and could be considered a group of resources.  Modules can contain also contain other modules as well as resources.</a:t>
            </a:r>
          </a:p>
          <a:p>
            <a:pPr marL="0" indent="0">
              <a:buNone/>
            </a:pPr>
            <a:r>
              <a:rPr lang="en-US" sz="2000" dirty="0"/>
              <a:t>In ARM terms, a module creates a nested ARM template.</a:t>
            </a:r>
          </a:p>
          <a:p>
            <a:pPr marL="0" indent="0">
              <a:buNone/>
            </a:pPr>
            <a:r>
              <a:rPr lang="en-US" sz="2000" dirty="0"/>
              <a:t>Modules can also be in a different Scope to the rest of the Bicep file being deployed.</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0652786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Resource vs Module Examples</a:t>
            </a:r>
          </a:p>
          <a:p>
            <a:pPr marL="0" indent="0">
              <a:buNone/>
            </a:pPr>
            <a:endParaRPr lang="en-US" sz="2400" b="1"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Notice:</a:t>
            </a:r>
          </a:p>
          <a:p>
            <a:pPr marL="457200" indent="-457200">
              <a:buFont typeface="+mj-lt"/>
              <a:buAutoNum type="arabicPeriod"/>
            </a:pPr>
            <a:r>
              <a:rPr lang="en-US" sz="1600" dirty="0"/>
              <a:t>They both have a name, but where a resource Name, is the actual name of the deployed resource, a module name is only a placeholder.</a:t>
            </a:r>
          </a:p>
          <a:p>
            <a:pPr marL="457200" indent="-457200">
              <a:buFont typeface="+mj-lt"/>
              <a:buAutoNum type="arabicPeriod"/>
            </a:pPr>
            <a:r>
              <a:rPr lang="en-US" sz="1600" dirty="0"/>
              <a:t>They are both provided the same parameters but in a different way</a:t>
            </a:r>
          </a:p>
          <a:p>
            <a:pPr marL="457200" indent="-457200">
              <a:buFont typeface="+mj-lt"/>
              <a:buAutoNum type="arabicPeriod"/>
            </a:pPr>
            <a:r>
              <a:rPr lang="en-US" sz="1600" dirty="0"/>
              <a:t>Resources use the API and Module calls another Bicep file (in the same directory in this case)</a:t>
            </a:r>
          </a:p>
          <a:p>
            <a:pPr marL="457200" indent="-457200">
              <a:buFont typeface="+mj-lt"/>
              <a:buAutoNum type="arabicPeriod"/>
            </a:pPr>
            <a:endParaRPr lang="en-US" sz="1600" dirty="0"/>
          </a:p>
          <a:p>
            <a:pPr marL="457200" indent="-457200">
              <a:buFont typeface="+mj-lt"/>
              <a:buAutoNum type="arabicPeriod"/>
            </a:pPr>
            <a:endParaRPr lang="en-US" sz="1600" dirty="0"/>
          </a:p>
          <a:p>
            <a:pPr marL="0" indent="0">
              <a:buNone/>
            </a:pPr>
            <a:r>
              <a:rPr lang="en-US" sz="1200" dirty="0"/>
              <a:t>More Info: </a:t>
            </a:r>
            <a:r>
              <a:rPr lang="en-US" sz="1200" dirty="0">
                <a:hlinkClick r:id="rId2"/>
              </a:rPr>
              <a:t>https://learn.microsoft.com/en-us/azure/azure-resource-manager/bicep/modules</a:t>
            </a:r>
            <a:r>
              <a:rPr lang="en-US" sz="1200" dirty="0"/>
              <a:t> </a:t>
            </a:r>
          </a:p>
        </p:txBody>
      </p:sp>
      <p:pic>
        <p:nvPicPr>
          <p:cNvPr id="7" name="Picture 6">
            <a:extLst>
              <a:ext uri="{FF2B5EF4-FFF2-40B4-BE49-F238E27FC236}">
                <a16:creationId xmlns:a16="http://schemas.microsoft.com/office/drawing/2014/main" id="{97AD1573-1498-3824-3D76-D5FC38432B7C}"/>
              </a:ext>
            </a:extLst>
          </p:cNvPr>
          <p:cNvPicPr>
            <a:picLocks noChangeAspect="1"/>
          </p:cNvPicPr>
          <p:nvPr/>
        </p:nvPicPr>
        <p:blipFill>
          <a:blip r:embed="rId3"/>
          <a:stretch>
            <a:fillRect/>
          </a:stretch>
        </p:blipFill>
        <p:spPr>
          <a:xfrm>
            <a:off x="4941888" y="1043625"/>
            <a:ext cx="5124713" cy="2660787"/>
          </a:xfrm>
          <a:prstGeom prst="rect">
            <a:avLst/>
          </a:prstGeom>
        </p:spPr>
      </p:pic>
    </p:spTree>
    <p:extLst>
      <p:ext uri="{BB962C8B-B14F-4D97-AF65-F5344CB8AC3E}">
        <p14:creationId xmlns:p14="http://schemas.microsoft.com/office/powerpoint/2010/main" val="34613597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What is Scope?</a:t>
            </a:r>
          </a:p>
          <a:p>
            <a:pPr marL="0" indent="0">
              <a:buNone/>
            </a:pPr>
            <a:r>
              <a:rPr lang="en-US" sz="2000" dirty="0"/>
              <a:t>Very simply, this is where the resource is to be deployed.</a:t>
            </a:r>
          </a:p>
          <a:p>
            <a:pPr marL="0" indent="0">
              <a:buNone/>
            </a:pPr>
            <a:r>
              <a:rPr lang="en-US" sz="2000" dirty="0"/>
              <a:t>Scope tends to be the preserve of Modules.  Take a look at this code – what is the outcome of the Module NSG?</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050" dirty="0"/>
              <a:t>More Info: </a:t>
            </a:r>
            <a:r>
              <a:rPr lang="en-US" sz="1050" dirty="0">
                <a:hlinkClick r:id="rId2"/>
              </a:rPr>
              <a:t>https://learn.microsoft.com/en-us/azure/azure-resource-manager/bicep/scope-extension-resources</a:t>
            </a:r>
            <a:r>
              <a:rPr lang="en-US" sz="1050" dirty="0"/>
              <a:t> </a:t>
            </a:r>
          </a:p>
          <a:p>
            <a:pPr marL="0" indent="0">
              <a:buNone/>
            </a:pPr>
            <a:endParaRPr lang="en-US" sz="2000" dirty="0"/>
          </a:p>
        </p:txBody>
      </p:sp>
      <p:pic>
        <p:nvPicPr>
          <p:cNvPr id="8" name="Picture 7">
            <a:extLst>
              <a:ext uri="{FF2B5EF4-FFF2-40B4-BE49-F238E27FC236}">
                <a16:creationId xmlns:a16="http://schemas.microsoft.com/office/drawing/2014/main" id="{1FC0EA1E-58BC-0D29-B888-F6B3A94D32DE}"/>
              </a:ext>
            </a:extLst>
          </p:cNvPr>
          <p:cNvPicPr>
            <a:picLocks noChangeAspect="1"/>
          </p:cNvPicPr>
          <p:nvPr/>
        </p:nvPicPr>
        <p:blipFill>
          <a:blip r:embed="rId3"/>
          <a:stretch>
            <a:fillRect/>
          </a:stretch>
        </p:blipFill>
        <p:spPr>
          <a:xfrm>
            <a:off x="4941887" y="2335654"/>
            <a:ext cx="6701447" cy="3818655"/>
          </a:xfrm>
          <a:prstGeom prst="rect">
            <a:avLst/>
          </a:prstGeom>
        </p:spPr>
      </p:pic>
    </p:spTree>
    <p:extLst>
      <p:ext uri="{BB962C8B-B14F-4D97-AF65-F5344CB8AC3E}">
        <p14:creationId xmlns:p14="http://schemas.microsoft.com/office/powerpoint/2010/main" val="33532068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 – Day 1</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buNone/>
            </a:pPr>
            <a:r>
              <a:rPr lang="en-US" sz="2400" dirty="0"/>
              <a:t>09:00 – Introductions</a:t>
            </a:r>
          </a:p>
          <a:p>
            <a:pPr marL="0" indent="0">
              <a:buNone/>
            </a:pPr>
            <a:r>
              <a:rPr lang="en-US" sz="2400" dirty="0"/>
              <a:t>09:30 – Environmental Setup</a:t>
            </a:r>
          </a:p>
          <a:p>
            <a:pPr marL="0" indent="0">
              <a:buNone/>
            </a:pPr>
            <a:r>
              <a:rPr lang="en-US" sz="2400" dirty="0"/>
              <a:t>10:15 – Break</a:t>
            </a:r>
          </a:p>
          <a:p>
            <a:pPr marL="0" indent="0">
              <a:buNone/>
            </a:pPr>
            <a:r>
              <a:rPr lang="en-US" sz="2400" dirty="0"/>
              <a:t>10:30 – Bicep Review</a:t>
            </a:r>
          </a:p>
          <a:p>
            <a:pPr marL="0" indent="0">
              <a:buNone/>
            </a:pPr>
            <a:r>
              <a:rPr lang="en-US" sz="2400" dirty="0"/>
              <a:t>12:00 – Lunch</a:t>
            </a:r>
          </a:p>
          <a:p>
            <a:pPr marL="0" indent="0">
              <a:buNone/>
            </a:pPr>
            <a:endParaRPr lang="en-US" sz="2400" dirty="0"/>
          </a:p>
          <a:p>
            <a:pPr marL="0" indent="0">
              <a:buNone/>
            </a:pPr>
            <a:r>
              <a:rPr lang="en-US" sz="2400" dirty="0"/>
              <a:t>13:00 – Building in Bicep – Base Infrastructure</a:t>
            </a:r>
          </a:p>
          <a:p>
            <a:pPr marL="0" indent="0">
              <a:buNone/>
            </a:pPr>
            <a:r>
              <a:rPr lang="en-US" sz="2400" dirty="0"/>
              <a:t>15:00 – Break</a:t>
            </a:r>
          </a:p>
          <a:p>
            <a:pPr marL="0" indent="0">
              <a:buNone/>
            </a:pPr>
            <a:r>
              <a:rPr lang="en-US" sz="2400" dirty="0"/>
              <a:t>15:15 – Building in Bicep – Base Infrastructure</a:t>
            </a:r>
          </a:p>
          <a:p>
            <a:pPr marL="0" indent="0">
              <a:buNone/>
            </a:pPr>
            <a:r>
              <a:rPr lang="en-US" sz="2400" dirty="0"/>
              <a:t>16:30 – Day 1 review</a:t>
            </a:r>
          </a:p>
        </p:txBody>
      </p:sp>
    </p:spTree>
    <p:extLst>
      <p:ext uri="{BB962C8B-B14F-4D97-AF65-F5344CB8AC3E}">
        <p14:creationId xmlns:p14="http://schemas.microsoft.com/office/powerpoint/2010/main" val="28150584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The </a:t>
            </a:r>
            <a:r>
              <a:rPr lang="en-US" sz="2000" b="1" dirty="0" err="1"/>
              <a:t>targetScope</a:t>
            </a:r>
            <a:endParaRPr lang="en-US" sz="2000" b="1" dirty="0"/>
          </a:p>
          <a:p>
            <a:pPr marL="0" indent="0">
              <a:buNone/>
            </a:pPr>
            <a:r>
              <a:rPr lang="en-US" sz="1800" dirty="0"/>
              <a:t>This scope affects the level at which Bicep deploys.  It can be of four different types:</a:t>
            </a:r>
          </a:p>
          <a:p>
            <a:pPr marL="457200" indent="-457200">
              <a:buFont typeface="+mj-lt"/>
              <a:buAutoNum type="arabicPeriod"/>
            </a:pPr>
            <a:r>
              <a:rPr lang="en-US" sz="1800" dirty="0"/>
              <a:t>Tenant</a:t>
            </a:r>
          </a:p>
          <a:p>
            <a:pPr marL="457200" indent="-457200">
              <a:buFont typeface="+mj-lt"/>
              <a:buAutoNum type="arabicPeriod"/>
            </a:pPr>
            <a:r>
              <a:rPr lang="en-US" sz="1800" dirty="0" err="1"/>
              <a:t>ManagementGroup</a:t>
            </a:r>
            <a:endParaRPr lang="en-US" sz="1800" dirty="0"/>
          </a:p>
          <a:p>
            <a:pPr marL="457200" indent="-457200">
              <a:buFont typeface="+mj-lt"/>
              <a:buAutoNum type="arabicPeriod"/>
            </a:pPr>
            <a:r>
              <a:rPr lang="en-US" sz="1800" dirty="0"/>
              <a:t>Subscription</a:t>
            </a:r>
          </a:p>
          <a:p>
            <a:pPr marL="457200" indent="-457200">
              <a:buFont typeface="+mj-lt"/>
              <a:buAutoNum type="arabicPeriod"/>
            </a:pPr>
            <a:r>
              <a:rPr lang="en-US" sz="1800" dirty="0" err="1"/>
              <a:t>ResourceGroup</a:t>
            </a:r>
            <a:r>
              <a:rPr lang="en-US" sz="1800" dirty="0"/>
              <a:t> (the default)</a:t>
            </a:r>
          </a:p>
          <a:p>
            <a:pPr marL="0" indent="0">
              <a:buNone/>
            </a:pPr>
            <a:endParaRPr lang="en-US" sz="1800" dirty="0"/>
          </a:p>
          <a:p>
            <a:pPr marL="0" indent="0">
              <a:buNone/>
            </a:pPr>
            <a:r>
              <a:rPr lang="en-US" sz="1800" dirty="0"/>
              <a:t>Most Bicep is deployed a Resource Group level hence it is also the default scope.</a:t>
            </a:r>
          </a:p>
          <a:p>
            <a:pPr marL="0" indent="0">
              <a:buNone/>
            </a:pPr>
            <a:endParaRPr lang="en-US" sz="1800" dirty="0"/>
          </a:p>
          <a:p>
            <a:pPr marL="0" indent="0">
              <a:buNone/>
            </a:pPr>
            <a:r>
              <a:rPr lang="en-US" sz="1800" dirty="0"/>
              <a:t>Q: If this code was at the top of your Bicep file what </a:t>
            </a:r>
            <a:r>
              <a:rPr lang="en-US" sz="1800" b="1" dirty="0"/>
              <a:t>resources</a:t>
            </a:r>
            <a:r>
              <a:rPr lang="en-US" sz="1800" dirty="0"/>
              <a:t> could I deploy?</a:t>
            </a:r>
          </a:p>
          <a:p>
            <a:pPr marL="0" indent="0">
              <a:buNone/>
            </a:pPr>
            <a:endParaRPr lang="en-US" sz="1800" dirty="0"/>
          </a:p>
          <a:p>
            <a:pPr marL="0" indent="0">
              <a:buNone/>
            </a:pPr>
            <a:endParaRPr lang="en-US" sz="1800" dirty="0"/>
          </a:p>
          <a:p>
            <a:pPr marL="0" indent="0">
              <a:buNone/>
            </a:pPr>
            <a:r>
              <a:rPr lang="en-US" sz="1050" dirty="0"/>
              <a:t>More Info: </a:t>
            </a:r>
            <a:r>
              <a:rPr lang="en-US" sz="1050" dirty="0">
                <a:hlinkClick r:id="rId2"/>
              </a:rPr>
              <a:t>https://learn.microsoft.com/en-us/azure/azure-resource-manager/bicep/deploy-to-resource-group?tabs=azure-cli</a:t>
            </a:r>
            <a:r>
              <a:rPr lang="en-US" sz="1050" dirty="0"/>
              <a:t> </a:t>
            </a:r>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E07F2D6B-6C72-47C1-B7A6-E8100251EC8A}"/>
              </a:ext>
            </a:extLst>
          </p:cNvPr>
          <p:cNvPicPr>
            <a:picLocks noChangeAspect="1"/>
          </p:cNvPicPr>
          <p:nvPr/>
        </p:nvPicPr>
        <p:blipFill>
          <a:blip r:embed="rId3"/>
          <a:stretch>
            <a:fillRect/>
          </a:stretch>
        </p:blipFill>
        <p:spPr>
          <a:xfrm>
            <a:off x="4941888" y="5526838"/>
            <a:ext cx="2600750" cy="524105"/>
          </a:xfrm>
          <a:prstGeom prst="rect">
            <a:avLst/>
          </a:prstGeom>
        </p:spPr>
      </p:pic>
    </p:spTree>
    <p:extLst>
      <p:ext uri="{BB962C8B-B14F-4D97-AF65-F5344CB8AC3E}">
        <p14:creationId xmlns:p14="http://schemas.microsoft.com/office/powerpoint/2010/main" val="16492376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Bicep Functions, Loops and Conditions</a:t>
            </a:r>
          </a:p>
          <a:p>
            <a:pPr marL="0" indent="0">
              <a:buNone/>
            </a:pPr>
            <a:r>
              <a:rPr lang="en-US" sz="1800" dirty="0"/>
              <a:t>Apart from looking much neater than an ARM template, there is a lot more that Bicep can do than just deploy resources.</a:t>
            </a:r>
          </a:p>
          <a:p>
            <a:pPr marL="0" indent="0">
              <a:buNone/>
            </a:pPr>
            <a:r>
              <a:rPr lang="en-US" sz="1800" dirty="0">
                <a:hlinkClick r:id="rId2"/>
              </a:rPr>
              <a:t>Loops</a:t>
            </a:r>
            <a:r>
              <a:rPr lang="en-US" sz="1800" dirty="0"/>
              <a:t> – provide a way to define multiple copies of resources, modules, variables, properties or outputs.  Can work with both arrays and objects.</a:t>
            </a:r>
          </a:p>
          <a:p>
            <a:pPr marL="0" indent="0">
              <a:buNone/>
            </a:pPr>
            <a:r>
              <a:rPr lang="en-US" sz="1800" dirty="0">
                <a:hlinkClick r:id="rId3"/>
              </a:rPr>
              <a:t>Conditions</a:t>
            </a:r>
            <a:r>
              <a:rPr lang="en-US" sz="1800" dirty="0"/>
              <a:t> – If a module or resource should be deployed.  Can also be used to determine a value of a variable or property</a:t>
            </a:r>
          </a:p>
          <a:p>
            <a:pPr marL="0" indent="0">
              <a:buNone/>
            </a:pPr>
            <a:r>
              <a:rPr lang="en-US" sz="1800" dirty="0">
                <a:hlinkClick r:id="rId4"/>
              </a:rPr>
              <a:t>Operators</a:t>
            </a:r>
            <a:r>
              <a:rPr lang="en-US" sz="1800" dirty="0"/>
              <a:t> – To calculate, compare or evaluate values or conditions</a:t>
            </a:r>
          </a:p>
          <a:p>
            <a:pPr marL="0" indent="0">
              <a:buNone/>
            </a:pPr>
            <a:r>
              <a:rPr lang="en-US" sz="1800" dirty="0">
                <a:hlinkClick r:id="rId5"/>
              </a:rPr>
              <a:t>Functions</a:t>
            </a:r>
            <a:r>
              <a:rPr lang="en-US" sz="1800" dirty="0"/>
              <a:t> – An action to perform on a parameter or variable.  Common ones include:</a:t>
            </a:r>
          </a:p>
          <a:p>
            <a:pPr marL="0" indent="0">
              <a:buNone/>
            </a:pPr>
            <a:r>
              <a:rPr lang="en-US" sz="1800" dirty="0"/>
              <a:t>- String functions: </a:t>
            </a:r>
            <a:r>
              <a:rPr lang="en-US" sz="1800" dirty="0" err="1"/>
              <a:t>toLower</a:t>
            </a:r>
            <a:r>
              <a:rPr lang="en-US" sz="1800" dirty="0"/>
              <a:t>, </a:t>
            </a:r>
            <a:r>
              <a:rPr lang="en-US" sz="1800" dirty="0" err="1"/>
              <a:t>toUpper</a:t>
            </a:r>
            <a:r>
              <a:rPr lang="en-US" sz="1800" dirty="0"/>
              <a:t>, </a:t>
            </a:r>
            <a:r>
              <a:rPr lang="en-US" sz="1800" dirty="0" err="1"/>
              <a:t>concat</a:t>
            </a:r>
            <a:r>
              <a:rPr lang="en-US" sz="1800" dirty="0"/>
              <a:t>, trim</a:t>
            </a:r>
            <a:br>
              <a:rPr lang="en-US" sz="1800" dirty="0"/>
            </a:br>
            <a:r>
              <a:rPr lang="en-US" sz="1800" dirty="0"/>
              <a:t>- Array functions: contains, </a:t>
            </a:r>
            <a:r>
              <a:rPr lang="en-US" sz="1800" dirty="0" err="1"/>
              <a:t>indexOf</a:t>
            </a:r>
            <a:r>
              <a:rPr lang="en-US" sz="1800" dirty="0"/>
              <a:t>, length, </a:t>
            </a:r>
            <a:r>
              <a:rPr lang="en-US" sz="1800" dirty="0" err="1"/>
              <a:t>concat</a:t>
            </a:r>
            <a:br>
              <a:rPr lang="en-US" sz="1800" dirty="0"/>
            </a:br>
            <a:r>
              <a:rPr lang="en-US" sz="1800" dirty="0"/>
              <a:t>- Object functions: contains, length, items</a:t>
            </a:r>
            <a:br>
              <a:rPr lang="en-US" sz="1800" dirty="0"/>
            </a:br>
            <a:r>
              <a:rPr lang="en-US" sz="1800" dirty="0"/>
              <a:t>- Resource functions: </a:t>
            </a:r>
            <a:r>
              <a:rPr lang="en-US" sz="1800" dirty="0" err="1"/>
              <a:t>getSecret</a:t>
            </a:r>
            <a:r>
              <a:rPr lang="en-US" sz="1800" dirty="0"/>
              <a:t>, reference, </a:t>
            </a:r>
            <a:r>
              <a:rPr lang="en-US" sz="1800" dirty="0" err="1"/>
              <a:t>resourceId</a:t>
            </a:r>
            <a:endParaRPr lang="en-US" sz="2000" dirty="0"/>
          </a:p>
          <a:p>
            <a:pPr marL="0" indent="0">
              <a:buNone/>
            </a:pPr>
            <a:endParaRPr lang="en-US" sz="2000" dirty="0"/>
          </a:p>
        </p:txBody>
      </p:sp>
    </p:spTree>
    <p:extLst>
      <p:ext uri="{BB962C8B-B14F-4D97-AF65-F5344CB8AC3E}">
        <p14:creationId xmlns:p14="http://schemas.microsoft.com/office/powerpoint/2010/main" val="25598793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Bicep Review</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000" b="1" dirty="0"/>
              <a:t>Outputs</a:t>
            </a:r>
          </a:p>
          <a:p>
            <a:pPr marL="0" indent="0">
              <a:buNone/>
            </a:pPr>
            <a:r>
              <a:rPr lang="en-US" sz="1800" dirty="0"/>
              <a:t>Provides a means for both Modules to return values to their parent (calling) module and for the parent module to return values to the script</a:t>
            </a:r>
          </a:p>
          <a:p>
            <a:pPr marL="0" indent="0">
              <a:buNone/>
            </a:pPr>
            <a:r>
              <a:rPr lang="en-US" sz="1800" dirty="0"/>
              <a:t>Example:</a:t>
            </a:r>
          </a:p>
          <a:p>
            <a:pPr marL="0" indent="0">
              <a:buNone/>
            </a:pPr>
            <a:endParaRPr lang="en-US" sz="180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endParaRPr lang="en-US" sz="1050" dirty="0"/>
          </a:p>
          <a:p>
            <a:pPr marL="0" indent="0">
              <a:buNone/>
            </a:pPr>
            <a:r>
              <a:rPr lang="en-US" sz="1050" dirty="0"/>
              <a:t>More Info: </a:t>
            </a:r>
            <a:r>
              <a:rPr lang="en-US" sz="1050" dirty="0">
                <a:hlinkClick r:id="rId2"/>
              </a:rPr>
              <a:t>https://learn.microsoft.com/en-us/azure/azure-resource-manager/bicep/outputs?tabs=azure-powershell</a:t>
            </a:r>
            <a:r>
              <a:rPr lang="en-US" sz="1050" dirty="0"/>
              <a:t> </a:t>
            </a: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8FCBDECD-F487-B44F-45B7-8C11528E880D}"/>
              </a:ext>
            </a:extLst>
          </p:cNvPr>
          <p:cNvPicPr>
            <a:picLocks noChangeAspect="1"/>
          </p:cNvPicPr>
          <p:nvPr/>
        </p:nvPicPr>
        <p:blipFill>
          <a:blip r:embed="rId3"/>
          <a:stretch>
            <a:fillRect/>
          </a:stretch>
        </p:blipFill>
        <p:spPr>
          <a:xfrm>
            <a:off x="4971992" y="2384961"/>
            <a:ext cx="2248016" cy="2787793"/>
          </a:xfrm>
          <a:prstGeom prst="rect">
            <a:avLst/>
          </a:prstGeom>
        </p:spPr>
      </p:pic>
      <p:pic>
        <p:nvPicPr>
          <p:cNvPr id="8" name="Picture 7">
            <a:extLst>
              <a:ext uri="{FF2B5EF4-FFF2-40B4-BE49-F238E27FC236}">
                <a16:creationId xmlns:a16="http://schemas.microsoft.com/office/drawing/2014/main" id="{819C7D5D-7ECA-81CD-4C61-6611A8DA2901}"/>
              </a:ext>
            </a:extLst>
          </p:cNvPr>
          <p:cNvPicPr>
            <a:picLocks noChangeAspect="1"/>
          </p:cNvPicPr>
          <p:nvPr/>
        </p:nvPicPr>
        <p:blipFill>
          <a:blip r:embed="rId4"/>
          <a:stretch>
            <a:fillRect/>
          </a:stretch>
        </p:blipFill>
        <p:spPr>
          <a:xfrm>
            <a:off x="7411908" y="2384961"/>
            <a:ext cx="4381725" cy="1955901"/>
          </a:xfrm>
          <a:prstGeom prst="rect">
            <a:avLst/>
          </a:prstGeom>
        </p:spPr>
      </p:pic>
    </p:spTree>
    <p:extLst>
      <p:ext uri="{BB962C8B-B14F-4D97-AF65-F5344CB8AC3E}">
        <p14:creationId xmlns:p14="http://schemas.microsoft.com/office/powerpoint/2010/main" val="1820829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a:xfrm>
            <a:off x="588263" y="585788"/>
            <a:ext cx="4894962" cy="5683250"/>
          </a:xfrm>
        </p:spPr>
        <p:txBody>
          <a:bodyPr anchor="ctr">
            <a:noAutofit/>
          </a:bodyPr>
          <a:lstStyle/>
          <a:p>
            <a:pPr algn="ctr"/>
            <a:r>
              <a:rPr lang="en-US" sz="2800" dirty="0"/>
              <a:t>Lunch</a:t>
            </a:r>
            <a:br>
              <a:rPr lang="en-US" sz="2800" dirty="0"/>
            </a:br>
            <a:r>
              <a:rPr lang="en-US" sz="2800" dirty="0"/>
              <a:t>Back in 1 hour</a:t>
            </a:r>
          </a:p>
        </p:txBody>
      </p:sp>
      <p:sp>
        <p:nvSpPr>
          <p:cNvPr id="3" name="Text Placeholder 2">
            <a:extLst>
              <a:ext uri="{FF2B5EF4-FFF2-40B4-BE49-F238E27FC236}">
                <a16:creationId xmlns:a16="http://schemas.microsoft.com/office/drawing/2014/main" id="{E243B9F1-DC42-0949-BC92-F7DEEDE03CC7}"/>
              </a:ext>
            </a:extLst>
          </p:cNvPr>
          <p:cNvSpPr>
            <a:spLocks noGrp="1"/>
          </p:cNvSpPr>
          <p:nvPr>
            <p:ph type="body" sz="quarter" idx="11"/>
          </p:nvPr>
        </p:nvSpPr>
        <p:spPr/>
        <p:txBody>
          <a:bodyPr tIns="0" anchor="ctr">
            <a:noAutofit/>
          </a:bodyPr>
          <a:lstStyle/>
          <a:p>
            <a:r>
              <a:rPr lang="en-GB" sz="2000" dirty="0"/>
              <a:t>"Using Azure Bicep is like having a sous chef for your cloud infrastructure. It takes care of the heavy lifting, so you can focus on the creative aspects of building your application. Just don't let it near your recipe book - you never know what kind of cloud-native concoctions it might come up with!"</a:t>
            </a:r>
          </a:p>
        </p:txBody>
      </p:sp>
    </p:spTree>
    <p:extLst>
      <p:ext uri="{BB962C8B-B14F-4D97-AF65-F5344CB8AC3E}">
        <p14:creationId xmlns:p14="http://schemas.microsoft.com/office/powerpoint/2010/main" val="23244416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sz="2800" dirty="0"/>
              <a:t>Base Infrastructure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Time to get building</a:t>
            </a:r>
          </a:p>
          <a:p>
            <a:pPr marL="0" indent="0">
              <a:buNone/>
            </a:pPr>
            <a:r>
              <a:rPr lang="en-US" sz="2000" dirty="0"/>
              <a:t>In this session we will be building out the base infrastructure to support (and is required by) AVD.</a:t>
            </a:r>
          </a:p>
          <a:p>
            <a:pPr marL="0" indent="0">
              <a:buNone/>
            </a:pPr>
            <a:endParaRPr lang="en-US" sz="2000" dirty="0"/>
          </a:p>
          <a:p>
            <a:pPr marL="457200" indent="-457200">
              <a:buFont typeface="+mj-lt"/>
              <a:buAutoNum type="arabicPeriod"/>
            </a:pPr>
            <a:r>
              <a:rPr lang="en-US" sz="2000" dirty="0"/>
              <a:t>Diagnostics – LAW and Storage Account (walkthrough)</a:t>
            </a:r>
          </a:p>
          <a:p>
            <a:pPr marL="457200" indent="-457200">
              <a:buFont typeface="+mj-lt"/>
              <a:buAutoNum type="arabicPeriod"/>
            </a:pPr>
            <a:r>
              <a:rPr lang="en-US" sz="2000" dirty="0"/>
              <a:t>The Backplane (walkthrough)</a:t>
            </a:r>
          </a:p>
          <a:p>
            <a:pPr marL="457200" indent="-457200">
              <a:buFont typeface="+mj-lt"/>
              <a:buAutoNum type="arabicPeriod"/>
            </a:pPr>
            <a:r>
              <a:rPr lang="en-US" sz="2000" dirty="0" err="1"/>
              <a:t>Keyvault</a:t>
            </a:r>
            <a:endParaRPr lang="en-US" sz="2000" dirty="0"/>
          </a:p>
          <a:p>
            <a:pPr marL="457200" indent="-457200">
              <a:buFont typeface="+mj-lt"/>
              <a:buAutoNum type="arabicPeriod"/>
            </a:pPr>
            <a:r>
              <a:rPr lang="en-US" sz="2000" dirty="0"/>
              <a:t>NSG, Virtual Network and Subnet</a:t>
            </a:r>
          </a:p>
          <a:p>
            <a:pPr marL="0" indent="0">
              <a:buNone/>
            </a:pPr>
            <a:endParaRPr lang="en-US" sz="2000" dirty="0"/>
          </a:p>
          <a:p>
            <a:pPr marL="0" indent="0">
              <a:buNone/>
            </a:pPr>
            <a:r>
              <a:rPr lang="en-US" sz="2000" dirty="0"/>
              <a:t>If we have time:</a:t>
            </a:r>
          </a:p>
          <a:p>
            <a:pPr marL="457200" indent="-457200">
              <a:buFont typeface="+mj-lt"/>
              <a:buAutoNum type="arabicPeriod" startAt="5"/>
            </a:pPr>
            <a:r>
              <a:rPr lang="en-US" sz="2000" dirty="0"/>
              <a:t>Peering (walkthrough)</a:t>
            </a:r>
          </a:p>
          <a:p>
            <a:pPr marL="0" indent="0">
              <a:buNone/>
            </a:pPr>
            <a:endParaRPr lang="en-US" sz="2000" dirty="0"/>
          </a:p>
        </p:txBody>
      </p:sp>
    </p:spTree>
    <p:extLst>
      <p:ext uri="{BB962C8B-B14F-4D97-AF65-F5344CB8AC3E}">
        <p14:creationId xmlns:p14="http://schemas.microsoft.com/office/powerpoint/2010/main" val="34800755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24734-FB95-A835-30B7-B8CDC6BE1E64}"/>
              </a:ext>
            </a:extLst>
          </p:cNvPr>
          <p:cNvSpPr>
            <a:spLocks noGrp="1"/>
          </p:cNvSpPr>
          <p:nvPr>
            <p:ph type="title"/>
          </p:nvPr>
        </p:nvSpPr>
        <p:spPr/>
        <p:txBody>
          <a:bodyPr/>
          <a:lstStyle/>
          <a:p>
            <a:r>
              <a:rPr lang="en-GB" sz="2400" dirty="0"/>
              <a:t>Deploying your Bicep</a:t>
            </a:r>
          </a:p>
        </p:txBody>
      </p:sp>
      <p:sp>
        <p:nvSpPr>
          <p:cNvPr id="3" name="Text Placeholder 2">
            <a:extLst>
              <a:ext uri="{FF2B5EF4-FFF2-40B4-BE49-F238E27FC236}">
                <a16:creationId xmlns:a16="http://schemas.microsoft.com/office/drawing/2014/main" id="{67298A08-5B4B-C9D0-F259-39415C03F45B}"/>
              </a:ext>
            </a:extLst>
          </p:cNvPr>
          <p:cNvSpPr>
            <a:spLocks noGrp="1"/>
          </p:cNvSpPr>
          <p:nvPr>
            <p:ph type="body" sz="quarter" idx="11"/>
          </p:nvPr>
        </p:nvSpPr>
        <p:spPr/>
        <p:txBody>
          <a:bodyPr/>
          <a:lstStyle/>
          <a:p>
            <a:pPr marL="0" indent="0">
              <a:buNone/>
            </a:pPr>
            <a:r>
              <a:rPr lang="en-GB" sz="2400" b="1" dirty="0"/>
              <a:t>So how do I deploy my Bicep Code?</a:t>
            </a:r>
          </a:p>
          <a:p>
            <a:pPr marL="0" indent="0">
              <a:buNone/>
            </a:pPr>
            <a:r>
              <a:rPr lang="en-GB" sz="2000" dirty="0"/>
              <a:t>Your deployment will have a folder called Script within the </a:t>
            </a:r>
            <a:r>
              <a:rPr lang="en-GB" sz="2000" dirty="0" err="1"/>
              <a:t>TemplateCode</a:t>
            </a:r>
            <a:r>
              <a:rPr lang="en-GB" sz="2000" dirty="0"/>
              <a:t> folder.</a:t>
            </a:r>
          </a:p>
          <a:p>
            <a:pPr marL="0" indent="0">
              <a:buNone/>
            </a:pPr>
            <a:r>
              <a:rPr lang="en-GB" sz="2000" dirty="0"/>
              <a:t>This script is called </a:t>
            </a:r>
            <a:r>
              <a:rPr lang="en-GB" sz="2000" b="1" dirty="0"/>
              <a:t>deploy.ps1</a:t>
            </a:r>
          </a:p>
          <a:p>
            <a:pPr marL="0" indent="0">
              <a:buNone/>
            </a:pPr>
            <a:r>
              <a:rPr lang="en-GB" sz="2000" dirty="0"/>
              <a:t>Running it will deploy the Bicep code and subsequent resources</a:t>
            </a:r>
          </a:p>
          <a:p>
            <a:pPr marL="0" indent="0">
              <a:buNone/>
            </a:pPr>
            <a:r>
              <a:rPr lang="en-GB" sz="2000" dirty="0"/>
              <a:t>It takes several parameters, two of which are mandatory</a:t>
            </a:r>
          </a:p>
          <a:p>
            <a:pPr marL="0" indent="0">
              <a:buNone/>
            </a:pPr>
            <a:endParaRPr lang="en-GB" sz="2000" dirty="0"/>
          </a:p>
          <a:p>
            <a:pPr marL="0" indent="0">
              <a:buNone/>
            </a:pPr>
            <a:r>
              <a:rPr lang="en-GB" sz="1800" dirty="0"/>
              <a:t>.\deploy.ps1 -</a:t>
            </a:r>
            <a:r>
              <a:rPr lang="en-GB" sz="1800" dirty="0" err="1"/>
              <a:t>uniqueIdentifier</a:t>
            </a:r>
            <a:r>
              <a:rPr lang="en-GB" sz="1800" dirty="0"/>
              <a:t> “Provided unique ID" -</a:t>
            </a:r>
            <a:r>
              <a:rPr lang="en-GB" sz="1800" dirty="0" err="1"/>
              <a:t>avdVnetCIDR</a:t>
            </a:r>
            <a:r>
              <a:rPr lang="en-GB" sz="1800" dirty="0"/>
              <a:t> "provided CIDR“</a:t>
            </a:r>
          </a:p>
          <a:p>
            <a:pPr marL="0" indent="0">
              <a:buNone/>
            </a:pPr>
            <a:endParaRPr lang="en-GB" sz="1800" dirty="0"/>
          </a:p>
          <a:p>
            <a:pPr marL="0" indent="0">
              <a:buNone/>
            </a:pPr>
            <a:r>
              <a:rPr lang="en-GB" sz="1800" dirty="0"/>
              <a:t>Always use the same CIDR and Unique ID when deploying to avoid conflicts.</a:t>
            </a:r>
          </a:p>
          <a:p>
            <a:pPr marL="0" indent="0">
              <a:buNone/>
            </a:pPr>
            <a:r>
              <a:rPr lang="en-GB" sz="1800" dirty="0"/>
              <a:t>More information can be found in the README.md file</a:t>
            </a:r>
          </a:p>
        </p:txBody>
      </p:sp>
    </p:spTree>
    <p:extLst>
      <p:ext uri="{BB962C8B-B14F-4D97-AF65-F5344CB8AC3E}">
        <p14:creationId xmlns:p14="http://schemas.microsoft.com/office/powerpoint/2010/main" val="19209535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9AEF-D865-0342-AB7E-7902F83D5504}"/>
              </a:ext>
            </a:extLst>
          </p:cNvPr>
          <p:cNvSpPr>
            <a:spLocks noGrp="1"/>
          </p:cNvSpPr>
          <p:nvPr>
            <p:ph type="title"/>
          </p:nvPr>
        </p:nvSpPr>
        <p:spPr>
          <a:xfrm>
            <a:off x="588263" y="585788"/>
            <a:ext cx="4894962" cy="5683250"/>
          </a:xfrm>
        </p:spPr>
        <p:txBody>
          <a:bodyPr anchor="ctr">
            <a:noAutofit/>
          </a:bodyPr>
          <a:lstStyle/>
          <a:p>
            <a:pPr algn="ctr"/>
            <a:r>
              <a:rPr lang="en-US" sz="2800" dirty="0"/>
              <a:t>Break</a:t>
            </a:r>
            <a:br>
              <a:rPr lang="en-US" sz="2800" dirty="0"/>
            </a:br>
            <a:r>
              <a:rPr lang="en-US" sz="2800" dirty="0"/>
              <a:t>Back in 15 mins</a:t>
            </a:r>
          </a:p>
        </p:txBody>
      </p:sp>
      <p:sp>
        <p:nvSpPr>
          <p:cNvPr id="3" name="Text Placeholder 2">
            <a:extLst>
              <a:ext uri="{FF2B5EF4-FFF2-40B4-BE49-F238E27FC236}">
                <a16:creationId xmlns:a16="http://schemas.microsoft.com/office/drawing/2014/main" id="{E243B9F1-DC42-0949-BC92-F7DEEDE03CC7}"/>
              </a:ext>
            </a:extLst>
          </p:cNvPr>
          <p:cNvSpPr>
            <a:spLocks noGrp="1"/>
          </p:cNvSpPr>
          <p:nvPr>
            <p:ph type="body" sz="quarter" idx="11"/>
          </p:nvPr>
        </p:nvSpPr>
        <p:spPr/>
        <p:txBody>
          <a:bodyPr tIns="0" anchor="ctr">
            <a:noAutofit/>
          </a:bodyPr>
          <a:lstStyle/>
          <a:p>
            <a:r>
              <a:rPr lang="en-GB" sz="2000" dirty="0"/>
              <a:t>"Using Azure Bicep is like a carpenter using power tools for the first time. It can be scary at first, but once you get the hang of it, you'll wonder how you ever managed without it. And just like with power tools, you'll want to make sure you wear your safety glasses and have a first-aid kit handy!“</a:t>
            </a:r>
          </a:p>
          <a:p>
            <a:r>
              <a:rPr lang="en-GB" sz="1400" dirty="0"/>
              <a:t>Mark Russinovich, CTO of Microsoft Azure</a:t>
            </a:r>
            <a:endParaRPr lang="en-GB" sz="2000" dirty="0"/>
          </a:p>
        </p:txBody>
      </p:sp>
    </p:spTree>
    <p:extLst>
      <p:ext uri="{BB962C8B-B14F-4D97-AF65-F5344CB8AC3E}">
        <p14:creationId xmlns:p14="http://schemas.microsoft.com/office/powerpoint/2010/main" val="34744943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sz="2800" dirty="0"/>
              <a:t>Base Infrastructure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Continuing the build</a:t>
            </a:r>
          </a:p>
          <a:p>
            <a:pPr marL="0" indent="0">
              <a:buNone/>
            </a:pPr>
            <a:r>
              <a:rPr lang="en-US" sz="2000" dirty="0"/>
              <a:t>In this session we will be building out the base infrastructure to support (and is required by) AVD.</a:t>
            </a:r>
          </a:p>
          <a:p>
            <a:pPr marL="0" indent="0">
              <a:buNone/>
            </a:pPr>
            <a:endParaRPr lang="en-US" sz="2000" dirty="0"/>
          </a:p>
          <a:p>
            <a:pPr marL="457200" indent="-457200">
              <a:buFont typeface="+mj-lt"/>
              <a:buAutoNum type="arabicPeriod"/>
            </a:pPr>
            <a:r>
              <a:rPr lang="en-US" sz="2000" dirty="0"/>
              <a:t>Diagnostics – LAW and Storage Account (walkthrough)</a:t>
            </a:r>
          </a:p>
          <a:p>
            <a:pPr marL="457200" indent="-457200">
              <a:buFont typeface="+mj-lt"/>
              <a:buAutoNum type="arabicPeriod"/>
            </a:pPr>
            <a:r>
              <a:rPr lang="en-US" sz="2000" dirty="0"/>
              <a:t>The Backplane (walkthrough)</a:t>
            </a:r>
          </a:p>
          <a:p>
            <a:pPr marL="457200" indent="-457200">
              <a:buFont typeface="+mj-lt"/>
              <a:buAutoNum type="arabicPeriod"/>
            </a:pPr>
            <a:r>
              <a:rPr lang="en-US" sz="2000" dirty="0" err="1"/>
              <a:t>Keyvault</a:t>
            </a:r>
            <a:endParaRPr lang="en-US" sz="2000" dirty="0"/>
          </a:p>
          <a:p>
            <a:pPr marL="457200" indent="-457200">
              <a:buFont typeface="+mj-lt"/>
              <a:buAutoNum type="arabicPeriod"/>
            </a:pPr>
            <a:r>
              <a:rPr lang="en-US" sz="2000" dirty="0"/>
              <a:t>NSG, Virtual Network and Subnet</a:t>
            </a:r>
          </a:p>
          <a:p>
            <a:pPr marL="0" indent="0">
              <a:buNone/>
            </a:pPr>
            <a:endParaRPr lang="en-US" sz="2000" dirty="0"/>
          </a:p>
          <a:p>
            <a:pPr marL="0" indent="0">
              <a:buNone/>
            </a:pPr>
            <a:r>
              <a:rPr lang="en-US" sz="2000" dirty="0"/>
              <a:t>If we have time:</a:t>
            </a:r>
          </a:p>
          <a:p>
            <a:pPr marL="457200" indent="-457200">
              <a:buFont typeface="+mj-lt"/>
              <a:buAutoNum type="arabicPeriod" startAt="5"/>
            </a:pPr>
            <a:r>
              <a:rPr lang="en-US" sz="2000" dirty="0"/>
              <a:t>Peering (walkthrough)</a:t>
            </a:r>
          </a:p>
          <a:p>
            <a:pPr marL="0" indent="0">
              <a:buNone/>
            </a:pPr>
            <a:endParaRPr lang="en-US" sz="2000" dirty="0"/>
          </a:p>
        </p:txBody>
      </p:sp>
    </p:spTree>
    <p:extLst>
      <p:ext uri="{BB962C8B-B14F-4D97-AF65-F5344CB8AC3E}">
        <p14:creationId xmlns:p14="http://schemas.microsoft.com/office/powerpoint/2010/main" val="41988968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unset over low lying hills with a field in the foreground.">
            <a:extLst>
              <a:ext uri="{FF2B5EF4-FFF2-40B4-BE49-F238E27FC236}">
                <a16:creationId xmlns:a16="http://schemas.microsoft.com/office/drawing/2014/main" id="{450FBF2A-33F5-5940-8634-26E039373A7C}"/>
              </a:ext>
            </a:extLst>
          </p:cNvPr>
          <p:cNvPicPr>
            <a:picLocks noChangeAspect="1"/>
          </p:cNvPicPr>
          <p:nvPr/>
        </p:nvPicPr>
        <p:blipFill rotWithShape="1">
          <a:blip r:embed="rId3"/>
          <a:srcRect b="15741"/>
          <a:stretch/>
        </p:blipFill>
        <p:spPr>
          <a:xfrm>
            <a:off x="0" y="-1"/>
            <a:ext cx="12193571" cy="6858000"/>
          </a:xfrm>
          <a:prstGeom prst="rect">
            <a:avLst/>
          </a:prstGeom>
        </p:spPr>
      </p:pic>
      <p:sp>
        <p:nvSpPr>
          <p:cNvPr id="4" name="Title 3"/>
          <p:cNvSpPr>
            <a:spLocks noGrp="1"/>
          </p:cNvSpPr>
          <p:nvPr>
            <p:ph type="title"/>
          </p:nvPr>
        </p:nvSpPr>
        <p:spPr/>
        <p:txBody>
          <a:bodyPr/>
          <a:lstStyle/>
          <a:p>
            <a:r>
              <a:rPr lang="en-US" dirty="0"/>
              <a:t>See you all tomorrow</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43453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 – Day 2</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buNone/>
            </a:pPr>
            <a:r>
              <a:rPr lang="en-US" sz="2400" dirty="0"/>
              <a:t>09:00 – Review of Day 1</a:t>
            </a:r>
          </a:p>
          <a:p>
            <a:pPr marL="0" indent="0">
              <a:buNone/>
            </a:pPr>
            <a:r>
              <a:rPr lang="en-US" sz="2400" dirty="0"/>
              <a:t>09:30 – Building in Bicep - AVD</a:t>
            </a:r>
          </a:p>
          <a:p>
            <a:pPr marL="0" indent="0">
              <a:buNone/>
            </a:pPr>
            <a:r>
              <a:rPr lang="en-US" sz="2400" dirty="0"/>
              <a:t>10:15 – Break</a:t>
            </a:r>
          </a:p>
          <a:p>
            <a:pPr marL="0" indent="0">
              <a:buNone/>
            </a:pPr>
            <a:r>
              <a:rPr lang="en-US" sz="2400" dirty="0"/>
              <a:t>10:30 – Building in Bicep - AVD</a:t>
            </a:r>
          </a:p>
          <a:p>
            <a:pPr marL="0" indent="0">
              <a:buNone/>
            </a:pPr>
            <a:r>
              <a:rPr lang="en-US" sz="2400" dirty="0"/>
              <a:t>12:00 – Lunch</a:t>
            </a:r>
          </a:p>
          <a:p>
            <a:pPr marL="0" indent="0">
              <a:buNone/>
            </a:pPr>
            <a:endParaRPr lang="en-US" sz="2400" dirty="0"/>
          </a:p>
          <a:p>
            <a:pPr marL="0" indent="0">
              <a:buNone/>
            </a:pPr>
            <a:r>
              <a:rPr lang="en-US" sz="2400" dirty="0"/>
              <a:t>13:00 – Open Afternoon Q&amp;A</a:t>
            </a:r>
          </a:p>
          <a:p>
            <a:pPr marL="0" indent="0">
              <a:buNone/>
            </a:pPr>
            <a:r>
              <a:rPr lang="en-US" sz="2400" dirty="0"/>
              <a:t>15:00 – Break</a:t>
            </a:r>
          </a:p>
          <a:p>
            <a:pPr marL="0" indent="0">
              <a:buNone/>
            </a:pPr>
            <a:r>
              <a:rPr lang="en-US" sz="2400" dirty="0"/>
              <a:t>16:30 – Workshop review</a:t>
            </a:r>
          </a:p>
        </p:txBody>
      </p:sp>
    </p:spTree>
    <p:extLst>
      <p:ext uri="{BB962C8B-B14F-4D97-AF65-F5344CB8AC3E}">
        <p14:creationId xmlns:p14="http://schemas.microsoft.com/office/powerpoint/2010/main" val="12399627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wo female and two male employees collaborate around a computer screen.">
            <a:extLst>
              <a:ext uri="{FF2B5EF4-FFF2-40B4-BE49-F238E27FC236}">
                <a16:creationId xmlns:a16="http://schemas.microsoft.com/office/drawing/2014/main" id="{526B7DA3-3FC6-C14A-9D04-61D8F0B70718}"/>
              </a:ext>
            </a:extLst>
          </p:cNvPr>
          <p:cNvPicPr>
            <a:picLocks noGrp="1" noChangeAspect="1"/>
          </p:cNvPicPr>
          <p:nvPr>
            <p:ph type="pic" sz="quarter" idx="10"/>
          </p:nvPr>
        </p:nvPicPr>
        <p:blipFill>
          <a:blip r:embed="rId2"/>
          <a:srcRect t="7802" b="7802"/>
          <a:stretch>
            <a:fillRect/>
          </a:stretch>
        </p:blipFill>
        <p:spPr/>
      </p:pic>
      <p:sp>
        <p:nvSpPr>
          <p:cNvPr id="3" name="Title 2">
            <a:extLst>
              <a:ext uri="{FF2B5EF4-FFF2-40B4-BE49-F238E27FC236}">
                <a16:creationId xmlns:a16="http://schemas.microsoft.com/office/drawing/2014/main" id="{BAE92985-B461-E849-9E65-A59CD40156A5}"/>
              </a:ext>
            </a:extLst>
          </p:cNvPr>
          <p:cNvSpPr>
            <a:spLocks noGrp="1"/>
          </p:cNvSpPr>
          <p:nvPr>
            <p:ph type="title"/>
          </p:nvPr>
        </p:nvSpPr>
        <p:spPr/>
        <p:txBody>
          <a:bodyPr/>
          <a:lstStyle/>
          <a:p>
            <a:r>
              <a:rPr lang="en-US" dirty="0"/>
              <a:t>Workshop Day 1</a:t>
            </a:r>
          </a:p>
        </p:txBody>
      </p:sp>
    </p:spTree>
    <p:extLst>
      <p:ext uri="{BB962C8B-B14F-4D97-AF65-F5344CB8AC3E}">
        <p14:creationId xmlns:p14="http://schemas.microsoft.com/office/powerpoint/2010/main" val="9332867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9FD9-3FD9-694C-AEFA-9153322D9F3F}"/>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p:txBody>
          <a:bodyPr/>
          <a:lstStyle/>
          <a:p>
            <a:r>
              <a:rPr lang="en-US" dirty="0"/>
              <a:t>MICHAEL ROSS</a:t>
            </a:r>
          </a:p>
        </p:txBody>
      </p:sp>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p:txBody>
          <a:bodyPr/>
          <a:lstStyle/>
          <a:p>
            <a:r>
              <a:rPr lang="en-US" dirty="0"/>
              <a:t>Microsoft Cloud Solution Architect</a:t>
            </a:r>
          </a:p>
        </p:txBody>
      </p:sp>
      <p:sp>
        <p:nvSpPr>
          <p:cNvPr id="5" name="Text Placeholder 4">
            <a:extLst>
              <a:ext uri="{FF2B5EF4-FFF2-40B4-BE49-F238E27FC236}">
                <a16:creationId xmlns:a16="http://schemas.microsoft.com/office/drawing/2014/main" id="{50EF7C9C-E28E-5445-8F40-1ED7B2B3A98C}"/>
              </a:ext>
            </a:extLst>
          </p:cNvPr>
          <p:cNvSpPr>
            <a:spLocks noGrp="1"/>
          </p:cNvSpPr>
          <p:nvPr>
            <p:ph type="body" sz="quarter" idx="13"/>
          </p:nvPr>
        </p:nvSpPr>
        <p:spPr>
          <a:xfrm>
            <a:off x="7192963" y="2200939"/>
            <a:ext cx="3835399" cy="1698927"/>
          </a:xfrm>
        </p:spPr>
        <p:txBody>
          <a:bodyPr/>
          <a:lstStyle/>
          <a:p>
            <a:r>
              <a:rPr lang="en-US" sz="1200" dirty="0"/>
              <a:t>With Microsoft only since November</a:t>
            </a:r>
          </a:p>
          <a:p>
            <a:r>
              <a:rPr lang="en-US" sz="1200" dirty="0"/>
              <a:t>Been working with:</a:t>
            </a:r>
          </a:p>
          <a:p>
            <a:pPr marL="342900" indent="-342900">
              <a:buFont typeface="Arial" panose="020B0604020202020204" pitchFamily="34" charset="0"/>
              <a:buChar char="•"/>
            </a:pPr>
            <a:r>
              <a:rPr lang="en-US" sz="1200" dirty="0"/>
              <a:t>RDS (on-prem) with SCCM since 2013</a:t>
            </a:r>
          </a:p>
          <a:p>
            <a:pPr marL="342900" indent="-342900">
              <a:buFont typeface="Arial" panose="020B0604020202020204" pitchFamily="34" charset="0"/>
              <a:buChar char="•"/>
            </a:pPr>
            <a:r>
              <a:rPr lang="en-US" sz="1200" dirty="0"/>
              <a:t>Azure since 2014</a:t>
            </a:r>
          </a:p>
          <a:p>
            <a:pPr marL="342900" indent="-342900">
              <a:buFont typeface="Arial" panose="020B0604020202020204" pitchFamily="34" charset="0"/>
              <a:buChar char="•"/>
            </a:pPr>
            <a:r>
              <a:rPr lang="en-US" sz="1200" dirty="0"/>
              <a:t>ARM since 2015, Bicep since 2020</a:t>
            </a:r>
          </a:p>
          <a:p>
            <a:pPr marL="342900" indent="-342900">
              <a:buFont typeface="Arial" panose="020B0604020202020204" pitchFamily="34" charset="0"/>
              <a:buChar char="•"/>
            </a:pPr>
            <a:r>
              <a:rPr lang="en-US" sz="1200" dirty="0"/>
              <a:t>WVD (now AVD) since 2018</a:t>
            </a:r>
          </a:p>
          <a:p>
            <a:r>
              <a:rPr lang="en-US" sz="1200" dirty="0"/>
              <a:t>Automation and Infra-as-Code a big part of my career over the last 25 years</a:t>
            </a:r>
          </a:p>
        </p:txBody>
      </p:sp>
      <p:sp>
        <p:nvSpPr>
          <p:cNvPr id="6" name="Text Placeholder 5">
            <a:extLst>
              <a:ext uri="{FF2B5EF4-FFF2-40B4-BE49-F238E27FC236}">
                <a16:creationId xmlns:a16="http://schemas.microsoft.com/office/drawing/2014/main" id="{C331D8A9-18E9-1446-86B4-023553074605}"/>
              </a:ext>
            </a:extLst>
          </p:cNvPr>
          <p:cNvSpPr>
            <a:spLocks noGrp="1"/>
          </p:cNvSpPr>
          <p:nvPr>
            <p:ph type="body" sz="quarter" idx="14"/>
          </p:nvPr>
        </p:nvSpPr>
        <p:spPr/>
        <p:txBody>
          <a:bodyPr/>
          <a:lstStyle/>
          <a:p>
            <a:r>
              <a:rPr lang="en-US" dirty="0"/>
              <a:t>What about you?</a:t>
            </a:r>
          </a:p>
        </p:txBody>
      </p:sp>
      <p:pic>
        <p:nvPicPr>
          <p:cNvPr id="14" name="Picture Placeholder 13" descr="A picture containing wall, person, indoor, person&#10;&#10;Description automatically generated">
            <a:extLst>
              <a:ext uri="{FF2B5EF4-FFF2-40B4-BE49-F238E27FC236}">
                <a16:creationId xmlns:a16="http://schemas.microsoft.com/office/drawing/2014/main" id="{59877E9E-A908-1397-2C39-66CD2759A325}"/>
              </a:ext>
            </a:extLst>
          </p:cNvPr>
          <p:cNvPicPr>
            <a:picLocks noGrp="1" noChangeAspect="1"/>
          </p:cNvPicPr>
          <p:nvPr>
            <p:ph type="pic" sz="quarter" idx="17"/>
          </p:nvPr>
        </p:nvPicPr>
        <p:blipFill rotWithShape="1">
          <a:blip r:embed="rId3"/>
          <a:srcRect t="2015" b="16836"/>
          <a:stretch/>
        </p:blipFill>
        <p:spPr>
          <a:xfrm>
            <a:off x="5314950" y="1436687"/>
            <a:ext cx="1576800" cy="1576800"/>
          </a:xfrm>
        </p:spPr>
      </p:pic>
    </p:spTree>
    <p:extLst>
      <p:ext uri="{BB962C8B-B14F-4D97-AF65-F5344CB8AC3E}">
        <p14:creationId xmlns:p14="http://schemas.microsoft.com/office/powerpoint/2010/main" val="32968339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The Plan</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b="1" dirty="0"/>
              <a:t>So what will we build?</a:t>
            </a:r>
          </a:p>
          <a:p>
            <a:r>
              <a:rPr lang="en-US" sz="2000" dirty="0"/>
              <a:t>Diagnostics using Log Analytics and Storage Account</a:t>
            </a:r>
          </a:p>
          <a:p>
            <a:r>
              <a:rPr lang="en-US" sz="2000" dirty="0"/>
              <a:t>Simple network infrastructure</a:t>
            </a:r>
          </a:p>
          <a:p>
            <a:r>
              <a:rPr lang="en-US" sz="2000" dirty="0" err="1"/>
              <a:t>Keyvault</a:t>
            </a:r>
            <a:endParaRPr lang="en-US" sz="2000" dirty="0"/>
          </a:p>
          <a:p>
            <a:r>
              <a:rPr lang="en-US" sz="2000" dirty="0" err="1"/>
              <a:t>Hostpool</a:t>
            </a:r>
            <a:r>
              <a:rPr lang="en-US" sz="2000" dirty="0"/>
              <a:t> + Workspace and Application Group</a:t>
            </a:r>
          </a:p>
          <a:p>
            <a:r>
              <a:rPr lang="en-US" sz="2000" dirty="0"/>
              <a:t>Hosts</a:t>
            </a:r>
          </a:p>
          <a:p>
            <a:endParaRPr lang="en-US" sz="2000" dirty="0"/>
          </a:p>
          <a:p>
            <a:pPr marL="0" indent="0">
              <a:buNone/>
            </a:pPr>
            <a:r>
              <a:rPr lang="en-US" sz="2400" b="1" dirty="0"/>
              <a:t>And the outcomes?</a:t>
            </a:r>
          </a:p>
          <a:p>
            <a:r>
              <a:rPr lang="en-US" sz="2000" dirty="0"/>
              <a:t>Learn Bicep in practice</a:t>
            </a:r>
          </a:p>
          <a:p>
            <a:r>
              <a:rPr lang="en-US" sz="2000" dirty="0"/>
              <a:t>Learn how an AVD solution hangs together including resources, hosts and identities</a:t>
            </a:r>
          </a:p>
          <a:p>
            <a:r>
              <a:rPr lang="en-US" sz="2000" dirty="0"/>
              <a:t>A basic working AVD solution that you can log into using a provided identity</a:t>
            </a:r>
          </a:p>
          <a:p>
            <a:pPr marL="0" indent="0">
              <a:buNone/>
            </a:pPr>
            <a:endParaRPr lang="en-US" sz="2000" dirty="0"/>
          </a:p>
        </p:txBody>
      </p:sp>
    </p:spTree>
    <p:extLst>
      <p:ext uri="{BB962C8B-B14F-4D97-AF65-F5344CB8AC3E}">
        <p14:creationId xmlns:p14="http://schemas.microsoft.com/office/powerpoint/2010/main" val="32851711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67D8-370E-E116-58A3-E435EC557E3E}"/>
              </a:ext>
            </a:extLst>
          </p:cNvPr>
          <p:cNvSpPr>
            <a:spLocks noGrp="1"/>
          </p:cNvSpPr>
          <p:nvPr>
            <p:ph type="title"/>
          </p:nvPr>
        </p:nvSpPr>
        <p:spPr/>
        <p:txBody>
          <a:bodyPr/>
          <a:lstStyle/>
          <a:p>
            <a:r>
              <a:rPr lang="en-GB" sz="3200" dirty="0"/>
              <a:t>The Architecture</a:t>
            </a:r>
          </a:p>
        </p:txBody>
      </p:sp>
      <p:pic>
        <p:nvPicPr>
          <p:cNvPr id="7" name="Picture 6">
            <a:extLst>
              <a:ext uri="{FF2B5EF4-FFF2-40B4-BE49-F238E27FC236}">
                <a16:creationId xmlns:a16="http://schemas.microsoft.com/office/drawing/2014/main" id="{95BFAA19-003E-267C-D2ED-F6F05D2296A4}"/>
              </a:ext>
            </a:extLst>
          </p:cNvPr>
          <p:cNvPicPr>
            <a:picLocks noChangeAspect="1"/>
          </p:cNvPicPr>
          <p:nvPr/>
        </p:nvPicPr>
        <p:blipFill>
          <a:blip r:embed="rId2"/>
          <a:stretch>
            <a:fillRect/>
          </a:stretch>
        </p:blipFill>
        <p:spPr>
          <a:xfrm>
            <a:off x="5364187" y="139520"/>
            <a:ext cx="6115050" cy="6372225"/>
          </a:xfrm>
          <a:prstGeom prst="rect">
            <a:avLst/>
          </a:prstGeom>
        </p:spPr>
      </p:pic>
    </p:spTree>
    <p:extLst>
      <p:ext uri="{BB962C8B-B14F-4D97-AF65-F5344CB8AC3E}">
        <p14:creationId xmlns:p14="http://schemas.microsoft.com/office/powerpoint/2010/main" val="988710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pPr marL="0" indent="0">
              <a:buNone/>
            </a:pPr>
            <a:r>
              <a:rPr lang="en-US" sz="2400" dirty="0"/>
              <a:t>You should have the following:</a:t>
            </a:r>
          </a:p>
          <a:p>
            <a:pPr marL="514350" indent="-514350">
              <a:buFont typeface="+mj-lt"/>
              <a:buAutoNum type="arabicPeriod"/>
            </a:pPr>
            <a:r>
              <a:rPr lang="en-US" sz="2400" dirty="0"/>
              <a:t>Contributor Access to an Azure Subscription</a:t>
            </a:r>
          </a:p>
          <a:p>
            <a:pPr marL="514350" indent="-514350">
              <a:buFont typeface="+mj-lt"/>
              <a:buAutoNum type="arabicPeriod"/>
            </a:pPr>
            <a:r>
              <a:rPr lang="en-US" sz="2400" dirty="0"/>
              <a:t>Visual Studio Code</a:t>
            </a:r>
          </a:p>
          <a:p>
            <a:pPr marL="514350" indent="-514350">
              <a:buFont typeface="+mj-lt"/>
              <a:buAutoNum type="arabicPeriod"/>
            </a:pPr>
            <a:r>
              <a:rPr lang="en-US" sz="2400" dirty="0"/>
              <a:t>The ability to run PowerShell</a:t>
            </a:r>
          </a:p>
          <a:p>
            <a:pPr marL="514350" indent="-514350">
              <a:buFont typeface="+mj-lt"/>
              <a:buAutoNum type="arabicPeriod"/>
            </a:pPr>
            <a:endParaRPr lang="en-US" sz="2400" dirty="0"/>
          </a:p>
          <a:p>
            <a:pPr marL="0" indent="0">
              <a:buNone/>
            </a:pPr>
            <a:r>
              <a:rPr lang="en-US" sz="2400" dirty="0"/>
              <a:t>Recommended </a:t>
            </a:r>
            <a:r>
              <a:rPr lang="en-US" sz="2400" dirty="0" err="1"/>
              <a:t>VSCode</a:t>
            </a:r>
            <a:r>
              <a:rPr lang="en-US" sz="2400" dirty="0"/>
              <a:t> Extensions</a:t>
            </a:r>
          </a:p>
          <a:p>
            <a:r>
              <a:rPr lang="en-US" sz="2400" dirty="0"/>
              <a:t>Azure Tools</a:t>
            </a:r>
          </a:p>
          <a:p>
            <a:r>
              <a:rPr lang="en-US" sz="2400" dirty="0"/>
              <a:t>Azure Resources</a:t>
            </a:r>
          </a:p>
          <a:p>
            <a:r>
              <a:rPr lang="en-US" sz="2400" dirty="0"/>
              <a:t>Bicep Extension</a:t>
            </a:r>
          </a:p>
          <a:p>
            <a:r>
              <a:rPr lang="en-US" sz="2400" dirty="0"/>
              <a:t>PowerShell</a:t>
            </a:r>
          </a:p>
          <a:p>
            <a:endParaRPr lang="en-US" sz="2400" dirty="0"/>
          </a:p>
        </p:txBody>
      </p:sp>
    </p:spTree>
    <p:extLst>
      <p:ext uri="{BB962C8B-B14F-4D97-AF65-F5344CB8AC3E}">
        <p14:creationId xmlns:p14="http://schemas.microsoft.com/office/powerpoint/2010/main" val="10739242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Environmental Setup</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a:xfrm>
            <a:off x="4941888" y="585788"/>
            <a:ext cx="6667500" cy="837495"/>
          </a:xfrm>
        </p:spPr>
        <p:txBody>
          <a:bodyPr/>
          <a:lstStyle/>
          <a:p>
            <a:pPr marL="0" indent="0">
              <a:buNone/>
            </a:pPr>
            <a:r>
              <a:rPr lang="en-US" sz="2400" dirty="0"/>
              <a:t>Setting up PowerShell</a:t>
            </a:r>
          </a:p>
          <a:p>
            <a:pPr marL="0" indent="0">
              <a:buNone/>
            </a:pPr>
            <a:r>
              <a:rPr lang="en-US" sz="1800" b="1" dirty="0"/>
              <a:t>Install Azure </a:t>
            </a:r>
            <a:r>
              <a:rPr lang="en-US" sz="1800" b="1" dirty="0" err="1"/>
              <a:t>Powershell</a:t>
            </a:r>
            <a:r>
              <a:rPr lang="en-US" sz="1800" b="1" dirty="0"/>
              <a:t> Module</a:t>
            </a:r>
          </a:p>
          <a:p>
            <a:pPr marL="0" indent="0">
              <a:buNone/>
            </a:pPr>
            <a:endParaRPr lang="en-US" sz="2400" dirty="0"/>
          </a:p>
        </p:txBody>
      </p:sp>
      <p:sp>
        <p:nvSpPr>
          <p:cNvPr id="6" name="TextBox 5">
            <a:extLst>
              <a:ext uri="{FF2B5EF4-FFF2-40B4-BE49-F238E27FC236}">
                <a16:creationId xmlns:a16="http://schemas.microsoft.com/office/drawing/2014/main" id="{869FF108-25A4-BFE6-7F69-6D7EF8275AF9}"/>
              </a:ext>
            </a:extLst>
          </p:cNvPr>
          <p:cNvSpPr txBox="1"/>
          <p:nvPr/>
        </p:nvSpPr>
        <p:spPr>
          <a:xfrm>
            <a:off x="4941888" y="1550504"/>
            <a:ext cx="6661849" cy="1182032"/>
          </a:xfrm>
          <a:prstGeom prst="rect">
            <a:avLst/>
          </a:prstGeom>
          <a:solidFill>
            <a:schemeClr val="tx1">
              <a:lumMod val="85000"/>
              <a:lumOff val="15000"/>
            </a:schemeClr>
          </a:solidFill>
        </p:spPr>
        <p:txBody>
          <a:bodyPr wrap="square" lIns="180000" tIns="180000" rIns="180000" bIns="0" rtlCol="0">
            <a:spAutoFit/>
          </a:bodyPr>
          <a:lstStyle/>
          <a:p>
            <a:r>
              <a:rPr lang="en-GB" sz="1500" dirty="0">
                <a:solidFill>
                  <a:schemeClr val="bg1"/>
                </a:solidFill>
              </a:rPr>
              <a:t>Set-</a:t>
            </a:r>
            <a:r>
              <a:rPr lang="en-GB" sz="1500" dirty="0" err="1">
                <a:solidFill>
                  <a:schemeClr val="bg1"/>
                </a:solidFill>
              </a:rPr>
              <a:t>ExecutionPolicy</a:t>
            </a:r>
            <a:r>
              <a:rPr lang="en-GB" sz="1500" dirty="0">
                <a:solidFill>
                  <a:schemeClr val="bg1"/>
                </a:solidFill>
              </a:rPr>
              <a:t> -</a:t>
            </a:r>
            <a:r>
              <a:rPr lang="en-GB" sz="1500" dirty="0" err="1">
                <a:solidFill>
                  <a:schemeClr val="bg1"/>
                </a:solidFill>
              </a:rPr>
              <a:t>ExecutionPolicy</a:t>
            </a:r>
            <a:r>
              <a:rPr lang="en-GB" sz="1500" dirty="0">
                <a:solidFill>
                  <a:schemeClr val="bg1"/>
                </a:solidFill>
              </a:rPr>
              <a:t> </a:t>
            </a:r>
            <a:r>
              <a:rPr lang="en-GB" sz="1500" dirty="0" err="1">
                <a:solidFill>
                  <a:schemeClr val="bg1"/>
                </a:solidFill>
              </a:rPr>
              <a:t>RemoteSigned</a:t>
            </a:r>
            <a:r>
              <a:rPr lang="en-GB" sz="1500" dirty="0">
                <a:solidFill>
                  <a:schemeClr val="bg1"/>
                </a:solidFill>
              </a:rPr>
              <a:t> -Scope </a:t>
            </a:r>
            <a:r>
              <a:rPr lang="en-GB" sz="1500" dirty="0" err="1">
                <a:solidFill>
                  <a:schemeClr val="bg1"/>
                </a:solidFill>
              </a:rPr>
              <a:t>CurrentUser</a:t>
            </a:r>
            <a:endParaRPr lang="en-GB" sz="1500" dirty="0">
              <a:solidFill>
                <a:schemeClr val="bg1"/>
              </a:solidFill>
            </a:endParaRPr>
          </a:p>
          <a:p>
            <a:endParaRPr lang="en-GB" sz="1500" dirty="0">
              <a:solidFill>
                <a:schemeClr val="bg1"/>
              </a:solidFill>
            </a:endParaRPr>
          </a:p>
          <a:p>
            <a:r>
              <a:rPr lang="en-GB" sz="1500" dirty="0">
                <a:solidFill>
                  <a:schemeClr val="bg1"/>
                </a:solidFill>
              </a:rPr>
              <a:t>Install-Module -Name Az -Scope </a:t>
            </a:r>
            <a:r>
              <a:rPr lang="en-GB" sz="1500" dirty="0" err="1">
                <a:solidFill>
                  <a:schemeClr val="bg1"/>
                </a:solidFill>
              </a:rPr>
              <a:t>CurrentUser</a:t>
            </a:r>
            <a:r>
              <a:rPr lang="en-GB" sz="1500" dirty="0">
                <a:solidFill>
                  <a:schemeClr val="bg1"/>
                </a:solidFill>
              </a:rPr>
              <a:t> -Repository </a:t>
            </a:r>
            <a:r>
              <a:rPr lang="en-GB" sz="1500" dirty="0" err="1">
                <a:solidFill>
                  <a:schemeClr val="bg1"/>
                </a:solidFill>
              </a:rPr>
              <a:t>PSGallery</a:t>
            </a:r>
            <a:r>
              <a:rPr lang="en-GB" sz="1500" dirty="0">
                <a:solidFill>
                  <a:schemeClr val="bg1"/>
                </a:solidFill>
              </a:rPr>
              <a:t> -Force</a:t>
            </a:r>
            <a:endParaRPr lang="en-US" sz="1500" dirty="0">
              <a:solidFill>
                <a:schemeClr val="bg1"/>
              </a:solidFill>
            </a:endParaRPr>
          </a:p>
          <a:p>
            <a:pPr algn="l"/>
            <a:endParaRPr lang="en-GB" sz="2000" dirty="0" err="1">
              <a:solidFill>
                <a:schemeClr val="bg1"/>
              </a:solidFill>
            </a:endParaRPr>
          </a:p>
        </p:txBody>
      </p:sp>
      <p:sp>
        <p:nvSpPr>
          <p:cNvPr id="8" name="Text Placeholder 2">
            <a:extLst>
              <a:ext uri="{FF2B5EF4-FFF2-40B4-BE49-F238E27FC236}">
                <a16:creationId xmlns:a16="http://schemas.microsoft.com/office/drawing/2014/main" id="{F9327097-C53B-844A-3255-EC3DE82F52C9}"/>
              </a:ext>
            </a:extLst>
          </p:cNvPr>
          <p:cNvSpPr txBox="1">
            <a:spLocks/>
          </p:cNvSpPr>
          <p:nvPr/>
        </p:nvSpPr>
        <p:spPr>
          <a:xfrm>
            <a:off x="4941888" y="3138120"/>
            <a:ext cx="6667500" cy="3334247"/>
          </a:xfrm>
          <a:prstGeom prst="rect">
            <a:avLst/>
          </a:prstGeom>
        </p:spPr>
        <p:txBody>
          <a:bodyPr vert="horz" wrap="square" lIns="0" tIns="0" rIns="0" bIns="0" rtlCol="0" anchor="t">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b="1" dirty="0"/>
              <a:t>Code Base</a:t>
            </a:r>
          </a:p>
          <a:p>
            <a:pPr marL="0" indent="0">
              <a:buFont typeface="Wingdings" panose="05000000000000000000" pitchFamily="2" charset="2"/>
              <a:buNone/>
            </a:pPr>
            <a:r>
              <a:rPr lang="en-US" sz="1800" dirty="0"/>
              <a:t>Create a folder for the code base to sit in</a:t>
            </a:r>
          </a:p>
          <a:p>
            <a:pPr marL="0" indent="0">
              <a:buFont typeface="Wingdings" panose="05000000000000000000" pitchFamily="2" charset="2"/>
              <a:buNone/>
            </a:pPr>
            <a:r>
              <a:rPr lang="en-US" sz="1800" dirty="0"/>
              <a:t>In </a:t>
            </a:r>
            <a:r>
              <a:rPr lang="en-US" sz="1800" dirty="0" err="1"/>
              <a:t>VSCode</a:t>
            </a:r>
            <a:r>
              <a:rPr lang="en-US" sz="1800" dirty="0"/>
              <a:t> select Source Control</a:t>
            </a:r>
          </a:p>
          <a:p>
            <a:pPr marL="0" indent="0">
              <a:buFont typeface="Wingdings" panose="05000000000000000000" pitchFamily="2" charset="2"/>
              <a:buNone/>
            </a:pPr>
            <a:r>
              <a:rPr lang="en-US" sz="1800" dirty="0"/>
              <a:t>Clone Repository:  </a:t>
            </a:r>
            <a:r>
              <a:rPr lang="en-US" sz="1800" dirty="0">
                <a:hlinkClick r:id="rId2"/>
              </a:rPr>
              <a:t>https://github.com/mikerossms/AVD-Bicep-LBG.git</a:t>
            </a:r>
            <a:endParaRPr lang="en-US" sz="1800" dirty="0"/>
          </a:p>
          <a:p>
            <a:pPr marL="0" indent="0">
              <a:buFont typeface="Wingdings" panose="05000000000000000000" pitchFamily="2" charset="2"/>
              <a:buNone/>
            </a:pPr>
            <a:r>
              <a:rPr lang="en-US" sz="1800" dirty="0"/>
              <a:t>Select the folder you created earlier</a:t>
            </a:r>
          </a:p>
          <a:p>
            <a:pPr marL="0" indent="0">
              <a:buFont typeface="Wingdings" panose="05000000000000000000" pitchFamily="2" charset="2"/>
              <a:buNone/>
            </a:pPr>
            <a:endParaRPr lang="en-US" sz="1800" dirty="0"/>
          </a:p>
          <a:p>
            <a:pPr marL="0" indent="0">
              <a:buFont typeface="Wingdings" panose="05000000000000000000" pitchFamily="2" charset="2"/>
              <a:buNone/>
            </a:pPr>
            <a:r>
              <a:rPr lang="en-US" sz="1800" dirty="0"/>
              <a:t>This repo provides both template and full examples of the code base we will be using for the next two days</a:t>
            </a:r>
          </a:p>
          <a:p>
            <a:pPr marL="0" indent="0">
              <a:buFont typeface="Wingdings" panose="05000000000000000000" pitchFamily="2" charset="2"/>
              <a:buNone/>
            </a:pPr>
            <a:endParaRPr lang="en-US" sz="1800" b="1" dirty="0"/>
          </a:p>
          <a:p>
            <a:pPr marL="0" indent="0">
              <a:buFont typeface="Wingdings" panose="05000000000000000000" pitchFamily="2" charset="2"/>
              <a:buNone/>
            </a:pPr>
            <a:endParaRPr lang="en-US" sz="2400" dirty="0"/>
          </a:p>
        </p:txBody>
      </p:sp>
    </p:spTree>
    <p:extLst>
      <p:ext uri="{BB962C8B-B14F-4D97-AF65-F5344CB8AC3E}">
        <p14:creationId xmlns:p14="http://schemas.microsoft.com/office/powerpoint/2010/main" val="3036742857"/>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92b655a-ec86-4731-b25e-ce4ddeb8f50a"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A14B0F575CA0844802D129D294118DE" ma:contentTypeVersion="15" ma:contentTypeDescription="Create a new document." ma:contentTypeScope="" ma:versionID="ddeb9392fca9bbc19e06b6db1f4d7da5">
  <xsd:schema xmlns:xsd="http://www.w3.org/2001/XMLSchema" xmlns:xs="http://www.w3.org/2001/XMLSchema" xmlns:p="http://schemas.microsoft.com/office/2006/metadata/properties" xmlns:ns1="http://schemas.microsoft.com/sharepoint/v3" xmlns:ns2="492b655a-ec86-4731-b25e-ce4ddeb8f50a" xmlns:ns3="3a08ec24-c134-4431-b5bd-1238984bf104" targetNamespace="http://schemas.microsoft.com/office/2006/metadata/properties" ma:root="true" ma:fieldsID="b4aac29b193bd248a2c97bf3d1b392e3" ns1:_="" ns2:_="" ns3:_="">
    <xsd:import namespace="http://schemas.microsoft.com/sharepoint/v3"/>
    <xsd:import namespace="492b655a-ec86-4731-b25e-ce4ddeb8f50a"/>
    <xsd:import namespace="3a08ec24-c134-4431-b5bd-1238984bf10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Locatio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2b655a-ec86-4731-b25e-ce4ddeb8f50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08ec24-c134-4431-b5bd-1238984bf104"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http://schemas.microsoft.com/sharepoint/v3"/>
    <ds:schemaRef ds:uri="492b655a-ec86-4731-b25e-ce4ddeb8f50a"/>
  </ds:schemaRefs>
</ds:datastoreItem>
</file>

<file path=customXml/itemProps3.xml><?xml version="1.0" encoding="utf-8"?>
<ds:datastoreItem xmlns:ds="http://schemas.openxmlformats.org/officeDocument/2006/customXml" ds:itemID="{811472DD-CE71-40EB-A555-2657937A04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2b655a-ec86-4731-b25e-ce4ddeb8f50a"/>
    <ds:schemaRef ds:uri="3a08ec24-c134-4431-b5bd-1238984bf1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0</TotalTime>
  <Words>1834</Words>
  <Application>Microsoft Office PowerPoint</Application>
  <PresentationFormat>Widescreen</PresentationFormat>
  <Paragraphs>305</Paragraphs>
  <Slides>28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Consolas</vt:lpstr>
      <vt:lpstr>Segoe UI</vt:lpstr>
      <vt:lpstr>Segoe UI Semibold</vt:lpstr>
      <vt:lpstr>Wingdings</vt:lpstr>
      <vt:lpstr>White Template</vt:lpstr>
      <vt:lpstr>Lloyds Banking Group AVD Bicep Workshop (2 days)</vt:lpstr>
      <vt:lpstr>Agenda – Day 1</vt:lpstr>
      <vt:lpstr>Agenda – Day 2</vt:lpstr>
      <vt:lpstr>Workshop Day 1</vt:lpstr>
      <vt:lpstr>Introductions</vt:lpstr>
      <vt:lpstr>The Plan</vt:lpstr>
      <vt:lpstr>The Architecture</vt:lpstr>
      <vt:lpstr>Environmental Setup</vt:lpstr>
      <vt:lpstr>Environmental Setup</vt:lpstr>
      <vt:lpstr>Environmental Setup</vt:lpstr>
      <vt:lpstr>Environmental Setup</vt:lpstr>
      <vt:lpstr>Environmental Setup</vt:lpstr>
      <vt:lpstr>User Accounts</vt:lpstr>
      <vt:lpstr>Break Time Back in 15 mins</vt:lpstr>
      <vt:lpstr>Bicep Review</vt:lpstr>
      <vt:lpstr>Bicep Review</vt:lpstr>
      <vt:lpstr>Bicep Review</vt:lpstr>
      <vt:lpstr>Bicep Review</vt:lpstr>
      <vt:lpstr>Bicep Review</vt:lpstr>
      <vt:lpstr>Bicep Review</vt:lpstr>
      <vt:lpstr>Bicep Review</vt:lpstr>
      <vt:lpstr>Bicep Review</vt:lpstr>
      <vt:lpstr>Lunch Back in 1 hour</vt:lpstr>
      <vt:lpstr>Base Infrastructure</vt:lpstr>
      <vt:lpstr>Deploying your Bicep</vt:lpstr>
      <vt:lpstr>Break Back in 15 mins</vt:lpstr>
      <vt:lpstr>Base Infrastructure</vt:lpstr>
      <vt:lpstr>See you all tomorrow</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Michael Ross</dc:creator>
  <cp:keywords/>
  <dc:description/>
  <cp:lastModifiedBy>Michael Ross</cp:lastModifiedBy>
  <cp:revision>20</cp:revision>
  <dcterms:created xsi:type="dcterms:W3CDTF">2023-03-08T10:40:16Z</dcterms:created>
  <dcterms:modified xsi:type="dcterms:W3CDTF">2023-03-16T09:06:09Z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0x0101001A14B0F575CA0844802D129D294118DE</vt:lpwstr>
  </property>
</Properties>
</file>